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7"/>
  </p:notesMasterIdLst>
  <p:handoutMasterIdLst>
    <p:handoutMasterId r:id="rId298"/>
  </p:handoutMasterIdLst>
  <p:sldIdLst>
    <p:sldId id="256" r:id="rId2"/>
    <p:sldId id="517" r:id="rId3"/>
    <p:sldId id="518" r:id="rId4"/>
    <p:sldId id="404" r:id="rId5"/>
    <p:sldId id="499" r:id="rId6"/>
    <p:sldId id="500" r:id="rId7"/>
    <p:sldId id="703" r:id="rId8"/>
    <p:sldId id="729" r:id="rId9"/>
    <p:sldId id="259" r:id="rId10"/>
    <p:sldId id="535" r:id="rId11"/>
    <p:sldId id="716" r:id="rId12"/>
    <p:sldId id="717" r:id="rId13"/>
    <p:sldId id="718" r:id="rId14"/>
    <p:sldId id="719" r:id="rId15"/>
    <p:sldId id="536" r:id="rId16"/>
    <p:sldId id="720" r:id="rId17"/>
    <p:sldId id="721" r:id="rId18"/>
    <p:sldId id="722" r:id="rId19"/>
    <p:sldId id="537" r:id="rId20"/>
    <p:sldId id="704" r:id="rId21"/>
    <p:sldId id="262" r:id="rId22"/>
    <p:sldId id="394" r:id="rId23"/>
    <p:sldId id="395" r:id="rId24"/>
    <p:sldId id="269" r:id="rId25"/>
    <p:sldId id="263" r:id="rId26"/>
    <p:sldId id="266" r:id="rId27"/>
    <p:sldId id="267" r:id="rId28"/>
    <p:sldId id="607" r:id="rId29"/>
    <p:sldId id="608" r:id="rId30"/>
    <p:sldId id="625" r:id="rId31"/>
    <p:sldId id="629" r:id="rId32"/>
    <p:sldId id="628" r:id="rId33"/>
    <p:sldId id="627" r:id="rId34"/>
    <p:sldId id="288" r:id="rId35"/>
    <p:sldId id="538" r:id="rId36"/>
    <p:sldId id="273" r:id="rId37"/>
    <p:sldId id="265" r:id="rId38"/>
    <p:sldId id="277" r:id="rId39"/>
    <p:sldId id="723" r:id="rId40"/>
    <p:sldId id="284" r:id="rId41"/>
    <p:sldId id="293" r:id="rId42"/>
    <p:sldId id="286" r:id="rId43"/>
    <p:sldId id="606" r:id="rId44"/>
    <p:sldId id="605" r:id="rId45"/>
    <p:sldId id="296" r:id="rId46"/>
    <p:sldId id="699" r:id="rId47"/>
    <p:sldId id="698" r:id="rId48"/>
    <p:sldId id="710" r:id="rId49"/>
    <p:sldId id="297" r:id="rId50"/>
    <p:sldId id="290" r:id="rId51"/>
    <p:sldId id="632" r:id="rId52"/>
    <p:sldId id="298" r:id="rId53"/>
    <p:sldId id="631" r:id="rId54"/>
    <p:sldId id="633" r:id="rId55"/>
    <p:sldId id="389" r:id="rId56"/>
    <p:sldId id="390" r:id="rId57"/>
    <p:sldId id="498" r:id="rId58"/>
    <p:sldId id="405" r:id="rId59"/>
    <p:sldId id="406" r:id="rId60"/>
    <p:sldId id="407" r:id="rId61"/>
    <p:sldId id="724" r:id="rId62"/>
    <p:sldId id="725" r:id="rId63"/>
    <p:sldId id="726" r:id="rId64"/>
    <p:sldId id="72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415" r:id="rId73"/>
    <p:sldId id="416" r:id="rId74"/>
    <p:sldId id="417" r:id="rId75"/>
    <p:sldId id="418" r:id="rId76"/>
    <p:sldId id="419" r:id="rId77"/>
    <p:sldId id="420" r:id="rId78"/>
    <p:sldId id="421" r:id="rId79"/>
    <p:sldId id="422" r:id="rId80"/>
    <p:sldId id="732" r:id="rId81"/>
    <p:sldId id="733" r:id="rId82"/>
    <p:sldId id="731" r:id="rId83"/>
    <p:sldId id="715" r:id="rId84"/>
    <p:sldId id="423" r:id="rId85"/>
    <p:sldId id="424" r:id="rId86"/>
    <p:sldId id="425" r:id="rId87"/>
    <p:sldId id="501" r:id="rId88"/>
    <p:sldId id="502" r:id="rId89"/>
    <p:sldId id="426" r:id="rId90"/>
    <p:sldId id="427" r:id="rId91"/>
    <p:sldId id="428" r:id="rId92"/>
    <p:sldId id="503" r:id="rId93"/>
    <p:sldId id="429" r:id="rId94"/>
    <p:sldId id="505" r:id="rId95"/>
    <p:sldId id="504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439" r:id="rId106"/>
    <p:sldId id="440" r:id="rId107"/>
    <p:sldId id="441" r:id="rId108"/>
    <p:sldId id="442" r:id="rId109"/>
    <p:sldId id="443" r:id="rId110"/>
    <p:sldId id="444" r:id="rId111"/>
    <p:sldId id="506" r:id="rId112"/>
    <p:sldId id="445" r:id="rId113"/>
    <p:sldId id="446" r:id="rId114"/>
    <p:sldId id="447" r:id="rId115"/>
    <p:sldId id="507" r:id="rId116"/>
    <p:sldId id="508" r:id="rId117"/>
    <p:sldId id="634" r:id="rId118"/>
    <p:sldId id="448" r:id="rId119"/>
    <p:sldId id="449" r:id="rId120"/>
    <p:sldId id="450" r:id="rId121"/>
    <p:sldId id="451" r:id="rId122"/>
    <p:sldId id="452" r:id="rId123"/>
    <p:sldId id="453" r:id="rId124"/>
    <p:sldId id="509" r:id="rId125"/>
    <p:sldId id="510" r:id="rId126"/>
    <p:sldId id="511" r:id="rId127"/>
    <p:sldId id="454" r:id="rId128"/>
    <p:sldId id="455" r:id="rId129"/>
    <p:sldId id="456" r:id="rId130"/>
    <p:sldId id="512" r:id="rId131"/>
    <p:sldId id="457" r:id="rId132"/>
    <p:sldId id="458" r:id="rId133"/>
    <p:sldId id="522" r:id="rId134"/>
    <p:sldId id="523" r:id="rId135"/>
    <p:sldId id="524" r:id="rId136"/>
    <p:sldId id="519" r:id="rId137"/>
    <p:sldId id="636" r:id="rId138"/>
    <p:sldId id="590" r:id="rId139"/>
    <p:sldId id="700" r:id="rId140"/>
    <p:sldId id="520" r:id="rId141"/>
    <p:sldId id="527" r:id="rId142"/>
    <p:sldId id="554" r:id="rId143"/>
    <p:sldId id="609" r:id="rId144"/>
    <p:sldId id="610" r:id="rId145"/>
    <p:sldId id="611" r:id="rId146"/>
    <p:sldId id="730" r:id="rId147"/>
    <p:sldId id="734" r:id="rId148"/>
    <p:sldId id="612" r:id="rId149"/>
    <p:sldId id="613" r:id="rId150"/>
    <p:sldId id="614" r:id="rId151"/>
    <p:sldId id="615" r:id="rId152"/>
    <p:sldId id="616" r:id="rId153"/>
    <p:sldId id="617" r:id="rId154"/>
    <p:sldId id="618" r:id="rId155"/>
    <p:sldId id="619" r:id="rId156"/>
    <p:sldId id="620" r:id="rId157"/>
    <p:sldId id="621" r:id="rId158"/>
    <p:sldId id="470" r:id="rId159"/>
    <p:sldId id="471" r:id="rId160"/>
    <p:sldId id="472" r:id="rId161"/>
    <p:sldId id="473" r:id="rId162"/>
    <p:sldId id="474" r:id="rId163"/>
    <p:sldId id="515" r:id="rId164"/>
    <p:sldId id="475" r:id="rId165"/>
    <p:sldId id="476" r:id="rId166"/>
    <p:sldId id="477" r:id="rId167"/>
    <p:sldId id="478" r:id="rId168"/>
    <p:sldId id="479" r:id="rId169"/>
    <p:sldId id="480" r:id="rId170"/>
    <p:sldId id="481" r:id="rId171"/>
    <p:sldId id="482" r:id="rId172"/>
    <p:sldId id="483" r:id="rId173"/>
    <p:sldId id="484" r:id="rId174"/>
    <p:sldId id="485" r:id="rId175"/>
    <p:sldId id="486" r:id="rId176"/>
    <p:sldId id="487" r:id="rId177"/>
    <p:sldId id="488" r:id="rId178"/>
    <p:sldId id="489" r:id="rId179"/>
    <p:sldId id="490" r:id="rId180"/>
    <p:sldId id="491" r:id="rId181"/>
    <p:sldId id="492" r:id="rId182"/>
    <p:sldId id="493" r:id="rId183"/>
    <p:sldId id="494" r:id="rId184"/>
    <p:sldId id="495" r:id="rId185"/>
    <p:sldId id="639" r:id="rId186"/>
    <p:sldId id="640" r:id="rId187"/>
    <p:sldId id="637" r:id="rId188"/>
    <p:sldId id="497" r:id="rId189"/>
    <p:sldId id="602" r:id="rId190"/>
    <p:sldId id="622" r:id="rId191"/>
    <p:sldId id="623" r:id="rId192"/>
    <p:sldId id="525" r:id="rId193"/>
    <p:sldId id="526" r:id="rId194"/>
    <p:sldId id="529" r:id="rId195"/>
    <p:sldId id="530" r:id="rId196"/>
    <p:sldId id="540" r:id="rId197"/>
    <p:sldId id="541" r:id="rId198"/>
    <p:sldId id="532" r:id="rId199"/>
    <p:sldId id="534" r:id="rId200"/>
    <p:sldId id="542" r:id="rId201"/>
    <p:sldId id="539" r:id="rId202"/>
    <p:sldId id="567" r:id="rId203"/>
    <p:sldId id="572" r:id="rId204"/>
    <p:sldId id="568" r:id="rId205"/>
    <p:sldId id="569" r:id="rId206"/>
    <p:sldId id="570" r:id="rId207"/>
    <p:sldId id="571" r:id="rId208"/>
    <p:sldId id="573" r:id="rId209"/>
    <p:sldId id="574" r:id="rId210"/>
    <p:sldId id="575" r:id="rId211"/>
    <p:sldId id="576" r:id="rId212"/>
    <p:sldId id="543" r:id="rId213"/>
    <p:sldId id="544" r:id="rId214"/>
    <p:sldId id="545" r:id="rId215"/>
    <p:sldId id="546" r:id="rId216"/>
    <p:sldId id="577" r:id="rId217"/>
    <p:sldId id="578" r:id="rId218"/>
    <p:sldId id="547" r:id="rId219"/>
    <p:sldId id="579" r:id="rId220"/>
    <p:sldId id="548" r:id="rId221"/>
    <p:sldId id="549" r:id="rId222"/>
    <p:sldId id="550" r:id="rId223"/>
    <p:sldId id="580" r:id="rId224"/>
    <p:sldId id="581" r:id="rId225"/>
    <p:sldId id="582" r:id="rId226"/>
    <p:sldId id="551" r:id="rId227"/>
    <p:sldId id="583" r:id="rId228"/>
    <p:sldId id="552" r:id="rId229"/>
    <p:sldId id="584" r:id="rId230"/>
    <p:sldId id="553" r:id="rId231"/>
    <p:sldId id="555" r:id="rId232"/>
    <p:sldId id="557" r:id="rId233"/>
    <p:sldId id="556" r:id="rId234"/>
    <p:sldId id="558" r:id="rId235"/>
    <p:sldId id="559" r:id="rId236"/>
    <p:sldId id="585" r:id="rId237"/>
    <p:sldId id="560" r:id="rId238"/>
    <p:sldId id="562" r:id="rId239"/>
    <p:sldId id="563" r:id="rId240"/>
    <p:sldId id="564" r:id="rId241"/>
    <p:sldId id="565" r:id="rId242"/>
    <p:sldId id="652" r:id="rId243"/>
    <p:sldId id="701" r:id="rId244"/>
    <p:sldId id="702" r:id="rId245"/>
    <p:sldId id="735" r:id="rId246"/>
    <p:sldId id="641" r:id="rId247"/>
    <p:sldId id="650" r:id="rId248"/>
    <p:sldId id="643" r:id="rId249"/>
    <p:sldId id="651" r:id="rId250"/>
    <p:sldId id="654" r:id="rId251"/>
    <p:sldId id="655" r:id="rId252"/>
    <p:sldId id="662" r:id="rId253"/>
    <p:sldId id="663" r:id="rId254"/>
    <p:sldId id="653" r:id="rId255"/>
    <p:sldId id="657" r:id="rId256"/>
    <p:sldId id="656" r:id="rId257"/>
    <p:sldId id="658" r:id="rId258"/>
    <p:sldId id="659" r:id="rId259"/>
    <p:sldId id="660" r:id="rId260"/>
    <p:sldId id="669" r:id="rId261"/>
    <p:sldId id="678" r:id="rId262"/>
    <p:sldId id="679" r:id="rId263"/>
    <p:sldId id="670" r:id="rId264"/>
    <p:sldId id="671" r:id="rId265"/>
    <p:sldId id="672" r:id="rId266"/>
    <p:sldId id="644" r:id="rId267"/>
    <p:sldId id="673" r:id="rId268"/>
    <p:sldId id="674" r:id="rId269"/>
    <p:sldId id="680" r:id="rId270"/>
    <p:sldId id="681" r:id="rId271"/>
    <p:sldId id="682" r:id="rId272"/>
    <p:sldId id="694" r:id="rId273"/>
    <p:sldId id="695" r:id="rId274"/>
    <p:sldId id="696" r:id="rId275"/>
    <p:sldId id="697" r:id="rId276"/>
    <p:sldId id="689" r:id="rId277"/>
    <p:sldId id="690" r:id="rId278"/>
    <p:sldId id="691" r:id="rId279"/>
    <p:sldId id="692" r:id="rId280"/>
    <p:sldId id="708" r:id="rId281"/>
    <p:sldId id="709" r:id="rId282"/>
    <p:sldId id="686" r:id="rId283"/>
    <p:sldId id="687" r:id="rId284"/>
    <p:sldId id="677" r:id="rId285"/>
    <p:sldId id="688" r:id="rId286"/>
    <p:sldId id="693" r:id="rId287"/>
    <p:sldId id="586" r:id="rId288"/>
    <p:sldId id="587" r:id="rId289"/>
    <p:sldId id="588" r:id="rId290"/>
    <p:sldId id="591" r:id="rId291"/>
    <p:sldId id="589" r:id="rId292"/>
    <p:sldId id="592" r:id="rId293"/>
    <p:sldId id="593" r:id="rId294"/>
    <p:sldId id="601" r:id="rId295"/>
    <p:sldId id="600" r:id="rId29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 varScale="1">
        <p:scale>
          <a:sx n="100" d="100"/>
          <a:sy n="100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viewProps" Target="viewProps.xml"/><Relationship Id="rId301" Type="http://schemas.openxmlformats.org/officeDocument/2006/relationships/theme" Target="theme/theme1.xml"/><Relationship Id="rId302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notesMaster" Target="notesMasters/notesMaster1.xml"/><Relationship Id="rId298" Type="http://schemas.openxmlformats.org/officeDocument/2006/relationships/handoutMaster" Target="handoutMasters/handoutMaster1.xml"/><Relationship Id="rId299" Type="http://schemas.openxmlformats.org/officeDocument/2006/relationships/presProps" Target="presProps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22/10/59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22/10/59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4720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427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6679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30608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82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7040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920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294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332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5793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620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96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0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gif"/><Relationship Id="rId3" Type="http://schemas.openxmlformats.org/officeDocument/2006/relationships/image" Target="../media/image125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www.docker.com/products/docker-toolbox" TargetMode="Externa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tiff"/><Relationship Id="rId3" Type="http://schemas.openxmlformats.org/officeDocument/2006/relationships/image" Target="../media/image165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jpg"/><Relationship Id="rId3" Type="http://schemas.openxmlformats.org/officeDocument/2006/relationships/image" Target="../media/image168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76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82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pn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png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tiff"/><Relationship Id="rId3" Type="http://schemas.openxmlformats.org/officeDocument/2006/relationships/image" Target="../media/image204.tiff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9.png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ocker/docker/pull/22126)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0ByjcBsedtQQicDk4VXI5ejUwNzA" TargetMode="External"/><Relationship Id="rId4" Type="http://schemas.openxmlformats.org/officeDocument/2006/relationships/hyperlink" Target="mailto:git@github.com:praparn/dockerworkshop.git" TargetMode="External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g"/><Relationship Id="rId3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container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th-TH" sz="1650" dirty="0" smtClean="0"/>
              <a:t>​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&lt;experiment&gt;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3136"/>
            <a:ext cx="3240360" cy="243027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836712"/>
            <a:ext cx="3240360" cy="24302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30" y="3653064"/>
            <a:ext cx="4562626" cy="2728264"/>
          </a:xfrm>
          <a:prstGeom prst="rect">
            <a:avLst/>
          </a:prstGeom>
        </p:spPr>
      </p:pic>
      <p:sp>
        <p:nvSpPr>
          <p:cNvPr id="10" name="Chevron 9"/>
          <p:cNvSpPr/>
          <p:nvPr/>
        </p:nvSpPr>
        <p:spPr>
          <a:xfrm>
            <a:off x="4139952" y="1556792"/>
            <a:ext cx="936104" cy="93610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00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Development Environment (Mix everything possible)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7" y="1844824"/>
            <a:ext cx="3167863" cy="151216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99592" y="1580542"/>
            <a:ext cx="2376264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Development Server 1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411577"/>
            <a:ext cx="220804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MaridDB</a:t>
            </a:r>
            <a:r>
              <a:rPr lang="en-US" sz="1400" dirty="0" smtClean="0"/>
              <a:t> 5.1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Etc</a:t>
            </a:r>
            <a:endParaRPr lang="en-US" sz="1400" dirty="0" smtClean="0"/>
          </a:p>
          <a:p>
            <a:r>
              <a:rPr lang="en-US" sz="1400" dirty="0" smtClean="0"/>
              <a:t>(All-in-One Server)</a:t>
            </a:r>
          </a:p>
          <a:p>
            <a:endParaRPr lang="th-TH" sz="1400" dirty="0"/>
          </a:p>
        </p:txBody>
      </p:sp>
      <p:pic>
        <p:nvPicPr>
          <p:cNvPr id="17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4824"/>
            <a:ext cx="3167863" cy="151216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004048" y="1580542"/>
            <a:ext cx="2376264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Development Server 2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77569" y="3411577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8.0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Framework 3.5</a:t>
            </a:r>
          </a:p>
          <a:p>
            <a:r>
              <a:rPr lang="en-US" sz="1400" dirty="0" smtClean="0"/>
              <a:t>- ASP.NET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Etc</a:t>
            </a:r>
            <a:endParaRPr lang="th-TH" sz="1400" dirty="0"/>
          </a:p>
        </p:txBody>
      </p:sp>
      <p:pic>
        <p:nvPicPr>
          <p:cNvPr id="4098" name="Picture 2" descr="https://encrypted-tbn0.gstatic.com/images?q=tbn:ANd9GcQEO9YiJExzO-W7unmTBWtCYz6S9PhzyfciJxQA9U0CEi-g9N3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25" y="4968662"/>
            <a:ext cx="3396444" cy="13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4283969" y="4437112"/>
            <a:ext cx="4608512" cy="2016224"/>
          </a:xfrm>
          <a:prstGeom prst="wedgeRoundRectCallout">
            <a:avLst>
              <a:gd name="adj1" fmla="val -57268"/>
              <a:gd name="adj2" fmla="val 56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Need concern about conflict component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Survive among legacy dependency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Lack for environment for fulfill develop &amp; test (module test/integrate test/ UAT test / MOT test </a:t>
            </a:r>
            <a:r>
              <a:rPr lang="en-US" sz="1600" dirty="0" err="1" smtClean="0"/>
              <a:t>etc</a:t>
            </a:r>
            <a:r>
              <a:rPr lang="en-US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Unexpected software conflict frequently occur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Incomplete software’s integrated test</a:t>
            </a:r>
          </a:p>
        </p:txBody>
      </p:sp>
    </p:spTree>
    <p:extLst>
      <p:ext uri="{BB962C8B-B14F-4D97-AF65-F5344CB8AC3E}">
        <p14:creationId xmlns:p14="http://schemas.microsoft.com/office/powerpoint/2010/main" val="12870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4" grpId="0"/>
      <p:bldP spid="18" grpId="0" animBg="1"/>
      <p:bldP spid="19" grpId="0"/>
      <p:bldP spid="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1683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86916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Production Environment (Best design)</a:t>
            </a:r>
          </a:p>
          <a:p>
            <a:r>
              <a:rPr lang="en-US" sz="2000" dirty="0" smtClean="0"/>
              <a:t>Day 1: Application 1: Implement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8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2132856"/>
            <a:ext cx="2413610" cy="1152128"/>
          </a:xfrm>
          <a:prstGeom prst="rect">
            <a:avLst/>
          </a:prstGeom>
        </p:spPr>
      </p:pic>
      <p:pic>
        <p:nvPicPr>
          <p:cNvPr id="9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132856"/>
            <a:ext cx="2413610" cy="1152128"/>
          </a:xfrm>
          <a:prstGeom prst="rect">
            <a:avLst/>
          </a:prstGeom>
        </p:spPr>
      </p:pic>
      <p:pic>
        <p:nvPicPr>
          <p:cNvPr id="10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32856"/>
            <a:ext cx="2413610" cy="115212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71600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Server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7059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Service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5091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Database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326320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endParaRPr lang="th-TH" sz="1400" dirty="0"/>
          </a:p>
        </p:txBody>
      </p:sp>
      <p:sp>
        <p:nvSpPr>
          <p:cNvPr id="13" name="Rectangle 12"/>
          <p:cNvSpPr/>
          <p:nvPr/>
        </p:nvSpPr>
        <p:spPr>
          <a:xfrm>
            <a:off x="3522656" y="3326320"/>
            <a:ext cx="220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</a:t>
            </a:r>
            <a:r>
              <a:rPr lang="en-US" sz="1400" dirty="0" err="1" smtClean="0"/>
              <a:t>FrameWork</a:t>
            </a:r>
            <a:r>
              <a:rPr lang="en-US" sz="1400" dirty="0" smtClean="0"/>
              <a:t> 3.5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2976" y="3326320"/>
            <a:ext cx="2208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</a:t>
            </a:r>
            <a:r>
              <a:rPr lang="en-US" sz="1400" dirty="0" err="1" smtClean="0"/>
              <a:t>MariaDB</a:t>
            </a:r>
            <a:r>
              <a:rPr lang="en-US" sz="1400" dirty="0" smtClean="0"/>
              <a:t> 5.1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48" y="4005064"/>
            <a:ext cx="78848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Day 2: Application 2: Need to </a:t>
            </a:r>
            <a:r>
              <a:rPr lang="en-US" sz="2000" dirty="0" smtClean="0">
                <a:latin typeface="+mj-lt"/>
              </a:rPr>
              <a:t>implement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PHP 7.0 </a:t>
            </a:r>
            <a:r>
              <a:rPr lang="en-US" dirty="0" smtClean="0">
                <a:latin typeface="+mj-lt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10.1.14 (Need search feature on 10.1</a:t>
            </a:r>
            <a:r>
              <a:rPr lang="en-US" dirty="0" smtClean="0">
                <a:latin typeface="+mj-lt"/>
              </a:rPr>
              <a:t>)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539552" y="4941168"/>
            <a:ext cx="817425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Problem ?</a:t>
            </a:r>
            <a:endParaRPr lang="en-US" sz="2000" dirty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Possible to upgrade PHP to 7.0 ? / How to test existing application 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What effect to </a:t>
            </a: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upgrade ?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70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1" grpId="0" animBg="1"/>
      <p:bldP spid="12" grpId="0" animBg="1"/>
      <p:bldP spid="4" grpId="0"/>
      <p:bldP spid="13" grpId="0"/>
      <p:bldP spid="14" grpId="0"/>
      <p:bldP spid="15" grpId="0"/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  <a:r>
              <a:rPr lang="en-US" sz="2400" dirty="0" err="1">
                <a:solidFill>
                  <a:schemeClr val="tx1"/>
                </a:solidFill>
              </a:rPr>
              <a:t>badversion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brew)(Need: X-Code before operate)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060848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789040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256394"/>
            <a:ext cx="3445396" cy="2019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6" y="721669"/>
            <a:ext cx="7623528" cy="539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sp>
        <p:nvSpPr>
          <p:cNvPr id="2" name="AutoShape 2" descr="data:image/jpeg;base64,/9j/4AAQSkZJRgABAQAAAQABAAD/2wCEAAkGBxITEhUTExMVFRUWFxgWFxgXFRUYGBcYGBgXFxYVFxcYHSggGBonHRYVITEhJSkrLi4uFx8zODMsNygtLisBCgoKDg0OGhAQGy0lHR8rLS0tLS0tLSstLS0tLS0tLS0tLS0tLS0tLS0tLS0tLTUtLS0tLS0tLS0tLS0tLS0tLf/AABEIAQQAwgMBIgACEQEDEQH/xAAcAAEAAQUBAQAAAAAAAAAAAAAABQECAwQGBwj/xABCEAABAwIEAwUFBAkCBgMAAAABAAIDBBEFEiExBkFRE2FxgZEHIjKhsSNCwfAUUmJygpKy0eGi8QgkM0NjwhVEc//EABkBAQADAQEAAAAAAAAAAAAAAAABAgQDBf/EACMRAQEAAgEEAgIDAAAAAAAAAAABAhEDBBIhMUFRIjITM2H/2gAMAwEAAhEDEQA/APcEREBERAREQEREBEXH+03iL9EpczXWc/NG3YjVpuXDQlo0JLSDsOaDppcQjbu4aPDDqLNcbEAnkbOBVmG4kyYvA0dG9zHNJ1905S4dWkg691twQvmnEvaBUyVRn1ygsDYnG0RyB4ZI8bFwL3Gx01A+6FhZxnVskbPDJZrS+zXNbmJe8veBa7spLr8gDewuLkPqOOrYXujB99oBLSCDY7OF/iG4uLi4I3WZfL+J+0OpmljnEr454wGBwsBluCS4cz8QLXZm2JsBfTuuGPbBGA2OcjMZDmc9zhHZ1zdhbG5zWgj4XbAgC9rgPZkWtQ4hFMxr4pGSNf8AC5jg5ptvZw3stlAREQEREBERAREQEREBERAREQEREBEVkz7C97cvM6D5kINDEMWbGx5u0Fhym52Oh1/hId4FfOuN11djlS1lPE5+VrA43sxmlyS4+61uYuPU27rLseIaaoxPFTTU7skPZh1RJ7rmhubK4gG4DzkYwA63Y7kCvU8CwSCjhbBTxhjG+rjze87ucepRLyrA/YTEGtNXVPc7cthDWtHUZ3gl3jlC7Gh9leER/wD1e0PWSSV3yzZfku0VEQ4vEfZPhE1/+XdGTzjlkFuWjXEt+S4Hij2KTxtc+jlFQANGSWZKLbAP+CTnvl+S9xVwcp2PlHhvHKjDaiRr+1hcPjYGhrw8fCSHjTQu8Q4jncfTPBfEjK+lZO3TNcEEWs5vuvA5EX6E7qJ9oPBEGJwkEBlQwfZS21B3DH23YTy5XuO/yv2V41NQ1DqGf7ItlcXB7mtEbgx7XE3NnNsc2m+Rpva1w+h0VsbwRcbfn08FcoBERAREQEREBERAREQEREBERAUdxDFI6nkbGGlxadHOyg6bX5eOikVo4thUdQwskzlpBaWh7mtcDuHNBs4HvCCD4DwZ0FOZJbGeod2srtCTfSNua5zZW21ubkuPNdIrlRBhnmawZnEAd/51UVLxDGNmuPoPxWhicrppco2vlaOXQlS9Ng0TRYtDjzLv7bBTqfK2pPbFT49C42N2fvDT1G3mpNQeM4I3KXxixAuW8iOduhWPhetJvE43sMze4XsR8x80s+Ya+Y6BeZe1XA4o54MSMReGuEM4a/IbONoZc3ItPu30+JmoAXpq0sZw1lTBLTyfDKxzD3ZhYEd4Nj5KFW5hbwYmEBrWloyhrswy293W2ui21zXs8J/+PgafijBjcBbRzHFpGngulQEREBERAREQEREBERAREQEREBUcUKtQUVFVEEdTYSxjw8F1xfcg7i3TvW87ZXFY55Q1pc42AFyiWKtmDI3OPIHzPILm+GIT2pdyDSPMkW+h9FWaeSpkytGnIcgP1nLoKCjbEzKPEnqeqn1E+ozqiqiqqupmtboBa5v4lbC1AtsqQREQEREBERAREQEREBERAREQFYr0cEFioqqihKiheKJLRtHV2vkP8qbWliPYmwly9RmPqphGtw9AGwh3N9yT4EgD89VJFY6XJkGS2XlbbyWQpSrUKqqKELqdt9eQPzC2CrY2ACw8fM6n5q5SCIiAiIgIiICIiAiIgIiICIiAqqiqgxlUV7grVCVFEY5hz5S0ty6Ag3NvwUuqFSNPDKcxxNY61xfbbcn8VslXK0qEKKrRqiyQt5oMqoiKQREQEREBERAREQEREBERAREQEREBWlXLDVzhguetlFuvKZNr1QqjHhwuDcKpQUVhV608UxGKnjdLM9scbd3O+QA3JPIDUoM0krW2zEDM4NF+bnaADvW3ZeBYx7Q31NdDK0FlPTyB0bDu4g6yP5ZiNAOQPeV7xS1DZGNewhzXAOaRzB1CiXacsLj7ZURFZUREQEREBERAREQEREBERAREJQEUNjfEcMEbnXzuA0DevedgFwtFxhUThznOLQT7oboAOmm6i1aY2vRq/FI4iGk+8QbDw69FyseIPc49o8uuSQTb3b/dsNgP9+qgnVJvZ2t9QeYKvdPzB7j/AJC5ZzumnXD8bt1cc7m6tNvx/ura3iV0QF4w+5to4t5E9CuXZiT26NNu7l6Fa9ZiLpBZwAsQdARvcLJlOTjm5fDThMOS6sS2L8cTtZ9jAzMb6vc5wHkA2/qvLeJsVqaj36mUyO1yt0DGfusGg8dzzJXYVFQAACCdORXP4pStkOnujnfVThly5zz6Wyx4sL49uBDy0ru+DvabPSNbCGduy/wEkEX5NcL5b77HZQ1fhlM3V77fxW+mvzWAYiGN7Oihyk6GUtt42J1J71rxl9sueUvh9I4HxFTVVxFIC9rQ58Z0ey/6zfHTS6ll8r4JWT0sofHI4S31cCQbcweo7l7Xwv7SYZsrKgdk/QF27Cep5t+Y8F0243F3qK2N4cAWkEHUEG4PeCFcpVEREBERAREQEREBUc4AXKqorH5T2ZDT7ws4d5brlSpjDVY+0XDBsbEnl5Lk8R4gkdK6J7iLHblY7EKOxPEwyRsw0jlGV4/VdsD5G4KhuOJCzsKlvXI7wVNuskjPWVDj20Lj72U27xyIWlgjfsmDo4A+h/FZOIXXjhqGHUWv4dFkoS1sYOgu6/8AsoSkpI/dt0Oixhxv+dVfFUtOx+RH1VzbudlAuTsAq1KjWl5ta6hPaDXOhq4BFcA2a4cnDbbu5LuaKgEep1PP+wUNiuAMnqGzzH3Y/gYDuerz+A/wsnJyy3/G3gw7Zb8omsYCGk3GltCRr5FRdThrTzd/O/8AEqZ4gxFjGkOtlA0CgcIxEyxl2tszg0nm0bfiPJX6bK3Ht16cupwkvd9tY4axuzGjvsL+qwztDblbdVXNH3h6qFra4HmFqZWE1TQSQNVlpp1FmUErap3i6lDr+HuL6mmP2b/dvqx2rT5cj3hem8O+0SnnIZNaF55k+4T4n4fPTvXikDVndHZNlm30u1wIuDcHmFVeCcM8WzUrxZxLL6sJ90jmLcj3jX6L2fh7HoquMvjuLGzgbXB35claVzuOkoiIpQIiICIiCjjbVcfLiGfOebZXtI8Dp/pI9V1GIyZWHvXn2Ml0cjp2AuY6wmaBcgt0bK0cyBo4bkAW1FjXJfGIzFKQP7SP7r/tGd19HjydlP8AGufx6oL6CeJ3xxFp77XADvMLoKqoboQQRbtGkG4cw6SWtvoQ4DqFC4/G18M8g+NsLo3AbO99hafK3zVHRjwGEyYYAdTuPD/ZbtHEOxAIGhsFtcKU1qONh/VsUMWVpB01CnfkJdNtV0GBU4c0yA/FpcdBvbz+i5x3O23guxwmPJGxvQD13PzXDqMtTX268U87+mx2VlxPFDqj3jGLAbX2813b3DmuY44xdkNNIWtu4izR1J2WOzz4a+PKvH8W7V4+2nF/1Ggn1J/sq4TimRpbew5f46KKq6ecnO9jhm5uBC1KnRo1159Fv45r5ZOW7SuIVodsVEyyX5rT7VyB5XZm23I5D1W5T1Juoxjlu07NUHRwVVmhSTHjIXdNVBZ7NUpUSWpHO7iqrNYzBwDh969vJdp7MOIv0erETj7k1mnuOuV3qbeBK8/oJQIIXHkXD5lUfOY5Y3X1ILj3XtYelvmg+tEUPwliv6TSRS3uS2zv3m6H1381MLo5CIiAiIgh8bnsQ39m/wA7LlquTW/kVK8UyOJL2aujJ06gfE1Qj5mvYHDVrx6f5XOuuPpz2OUZjHaRGzQc1uTXc3NHQ3Ic3Y3Ox1MVhT+17WMDR0R06EOYMpv3aa6+7fmugqZAGuY/Vhu0+C5zh+Iw1bmPubxOySX0ezMywf1e2wF+YKiLOjw+QRtazYAW9NytKolMkltRHfpuQfW2oW5KActt81/I7rNRU+fQD3ATcj7xvrbuVc85hN1bHC5XUa+H05kkyi5YCbnlbew6nl3Lro5AFHxgNAA06aWt3BYaquDRa687k5bnd1tw4pjNRuVtQdgVFvDBq8Bx79fqrI6y/JaGIVubRrb8ly82usmnD+0fEzJK1rGnKwEXtpdcFWE6Ar03jPE4I4HRDIZHDkLkdfBeWVEuY3Xp9N+vph6qza26uBWMBXhi0sk23KZt1LU0IUXRxlSgDgNiq1aM1eNAFv4y0igP8P1CgamodYXB9FK4jUXoi3uHqCEShG1H/LsZzzEepN/qt/il2WZg6NCg6J13MHRw+qlOLX3qLdGgKdeUT09v9heL5o5ICddJGj0a/wD9F6qvmn2V4v8Ao9XASbNMjY3eEt2a9wcWnyX0spiuQiIpVERYK6bIxx7rDxKDlMQl+0f0zEjwK5yZvZPLR/05Lub+y7ct8CpuqfqoWukuCDqFyrtEPi81h8j+C5qkxJ3aujGv2cpb1Baxz9P5VIY1U2v4fI/2/BQvCFDLLWNkboyPMHPOwzMc0AdXa37ra98XKYzdWmNyuo7PCw6ZgaNAQMztiBvlHf38l0gAY0MaAAPDRUhiEbLNGg6nfrc9fFa7pwDf5LzeXlud238fHMY2Kg2Fydeh3XN4nUsaDITt+dVdj2KtAN3WA8V5fxFxIZAWM+E7m+/h3JxcVzvhOfJMJuuoPG8RfYuysHOy1cY41YRaDU+B9V5uTdVa4jY2W+dLhGG9XlW5idRI5133ueq0VssDnkAknxJKnaHh/NY3XeeJpxy/K7c6xp6LPBGSdl21Nw40cgtwYOwbtHoo7jtcpRsA3BWxJLYXtzspuaja3YBQdeAAbdb+ijwlqPqm7Hw+ax1lXaIx73Nx4KNqCbrE95O/IWVpFbWzhDLzRj9ofLVbWI/a1TgNRmt6bq7h1lnPlOzGk+ZWbhyAue+Q8r+ZKUnpkmflEmXQtDS3uLSNfxX1lgOICopoJx/3Yo5P52h1vmvkmr/7h6tcPT/ZfQPsKxnt8LZGT71O90J72/Gw+FnZf4Uhk9DREVlBc/xFWWcGXtYXOvMroFwGKzMMsjm83E368vwXDn5f48du/T8X8mWmOaVvcoPEpBY/3WxV1l9GMzdSQLeq1qfB8xvIc19cuuT05+ayzq58xrvS2fLnW4S+qduRHzdzPUNv9fqu1wfDo4mBkbQ0DSw+pvuepO6vhpgNPyO7wVlVWBnp/lZ+Tlyzu76dsOOYTUWYhUhvPb86965rFMZABAOv52WDiDFr3AO/50XHVlUTfXRMMO5OWWmrxJiz5Dlvp4rl5XXK2q6a5K0l6vHh2zTzebPuqoC2Kajc86BZsPoy/wAFO0QyfdVrXORiwzBH3Gg9V2OH0OUDRaGH1tjbID5qZdVOAv2f+r/Cr5Wmlwc63wHRa80pvqCPJZ34lGGAk2J5WJP0UfU4ky1822vO/om6lrVh0PfdcnX1F10suKxkgXOvn9FyGLyASFrTcDmpiKj3FWEq9WOV1K34Jy2BzRu91vILpcLpxHG0W13PiVylCffHcuwjffL0VKtihKphse/MPXVdz/w8452VdJTOOlSy7f8A9Iszh6tMnoFxlVrn7nfhZaPCuKGmrKeoBt2UrHnvaHDOPNuYeamIyfZaIiso0Mdq+yge7mRlHif8XPkvNYC6Uk/dBsP2uvkuu44mJ7OMc7uP0H/soamYAB5LzOqz3nr6ep0mPbx7+2GKlIdcWyjS1ufVboYPRVnlDRff+yia/ErE22/tos3iO27WzXVIbse9cnjGLXuO7VVxDEHEXuuLxbEbaDmr4YXKmWXbGDEask2vdRFfPpb1WR8thmO52URVS3P1XocfGx8vJqMEjrlbNDSF5steOMuNgLldbgWFuFvd8VorHPN2kcKwxobay3Y6CMWu36qRgiLW9FH1sxuAL+Xd+QqadE1SUEdjZg8f8pUtG1lbhN8uu/mqVjrKBjnomOGo18bKGMDDnbsdVJPqbC4cNNDt81zOL4kxrg9r9Ro5tiPqFOqbjXrZA0tNrFu/0UfxJTD3ZW7OFj48vz3K7Galj25muB/N1rUdXnY6F3S7e4hTNq3SKAVFd3LtMW4ZibgVHXtaRK+eSJ5BNnMvJkJHIgxEXFvi1vpa7m5GiPvLrKMgN3F/VcnRNOYWU2a/sxqwuPK5AHyVMvbrjLrbPUM+LQ7E3OmvLTdei8GexWCeCKqqKmQtmjZKI4mtZlDwHZXPdmvobaAc15zw1X9rWUzJGNMb54WvaRfM10jQ5p7rEr63YwNAAAAAsABYADYAcgpiuREzKABsABrvoiuRWUcdxXrUC/Jjf6nH8VGHZS/EsN5/Fo/FQ9REQ0ryOf8Asr1+H+vFF1dYdr3/ALXUFVTnW5st3EZQ0X5rkMSxAuNgueOO3W3TDi+I7gLnZN7uW/VOA1O6x4PgVTWueIIyWxtL5HnRrGgX1P6xto3c+AJG7iw+mTkz+0PO8uPcox2pU7iFN2Qc094B66ix/PRRtFSl7g217rXJpjz/ACqa4XwwuLXnyXYUcBYx13H4yfBpO3gseC0mUAW0Gim3R+6QQLd4VbUyNd7HZm+8MlnZmkak3GUg9Br8lHxw2JJt8RtYW92+gUoQL3tra19NugWAt0uFCVGVgYWNOmZ+X5E/gsta4O8jZYGgXFwDrcXF7Hr47rDi2JNhy5mHs3XBkB0a6+gcOh117kGpljc17TG0C7gQLe9fcm3VamIvbkLA3QN020tsFH1lZK1kkhaAQ/KP2mE2adOeqiJsRe5pDS+4BzFwaSfPkAp0rasqfcJaPhIBHgdlEZrG4Wd+v3ibAbnTvC1wrxS1fK7Mb9d179xJg1uE4m6ExwwT/wAz2vd/pkcvn5h1125r7BxfDo5sLkgiIMb6RzIiNiOytGR/pKlD5Lwpt3BS2Ixe6o7BSA/VdDURZhosvJlrON3DPwc9hMvZzxv/AFJGP/lcHfgvs0G+q+NZKctcvrbhWtE1HTSj78MZPjlAcPIghd8btm5cdJVERXcXOcUOyPY87EZfMG/4n0XIY5izbWB9O5ekYlQtmjMb9jseYPIheU8W8NzwXJZmj/XbqPPm3z071h5+G3Lc9Vv6flx7dX3HKYziYK5eSu16k6WHXotzEIJZZWwQsc+WQ2a1u5P4DmSdANSvcOAfZzT0DWySATVVrmQi4YTu2IH4R+1uddhoLcXDNJ5ubVed8Jeymqqy2WszU8J1yf8AeeP3T/0/F2vdzXrlZhMVLh08NNGGMbBLZrdychuSTq5x6m5Kn1ZK4BpLtgCT4W1WqYyemLLO5Xy+Qccnzvvvpqt/hyj0zc72HgtrGMFb+lSNZpHncWjm0X+HvtcC66LC8Kyt0Ci1fTbonaWI9Qtt9i0rK2IAWPzWKoc1o+iqlgcPotbMcvLfSx3HespesEjtGjoUFJdHNHO3z5rHU02clr7GMsLS09bgg+l9Ulku6/QLBLWEIhymJDs2PgLiRa7Sd9DcD6KJqJMjpG3Fn7H8+anuIabtRmG7fmFzz6ZxNrBWitaWZUC2H0Th0WM07grK+WMhfV/sgle/B6MvOY5HNH7rZHtYPJoA8l8phpG6+v8AgPC3UuH0sDrZmRNzW2zO95wvz1cdURY+V8Vp+wrZoxsyaRo8A8gLpMMjzNutPjmjtjFWz/zvPk45h/UukwekAasnU1v6dzuJUmq9t9iVb2mHZCdYZXs8jaQf1leTY4N7LuP+H6sv+mRX2MUg887Xf0sTp7ajqsfxewIiLYwCEIiDUpMMgic58cMUbnfE5kbGud+8QLnzW2iIC0MfNqWc/wDik/oKIhHz1WxB0mY7gmx8QL/QKdwuY7X0RFzrtG9PGCL6+qjjCO/1VEUJWv5rXfqqog1pOfgtOc2v+eaIiEFVTm9vFRkx3VEVoitZzjfdYHvPVEUoWA6r7E4Kmc/D6N7jdzqaAk9SY23KoimK308E9ozQMdqQOZjPrDESpukFm+SIsHU/s9Hpv1c/jp1KnPYDKRiMzeRp3E+UkdvqURX6ZXqvT35ERbXnP//Z"/>
          <p:cNvSpPr>
            <a:spLocks noChangeAspect="1" noChangeArrowheads="1"/>
          </p:cNvSpPr>
          <p:nvPr/>
        </p:nvSpPr>
        <p:spPr bwMode="auto">
          <a:xfrm>
            <a:off x="190500" y="-2217738"/>
            <a:ext cx="2790825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7" name="AutoShape 4" descr="data:image/jpeg;base64,/9j/4AAQSkZJRgABAQAAAQABAAD/2wCEAAkGBxITEhUTExMVFRUWFxgWFxgXFRUYGBcYGBgXFxYVFxcYHSggGBonHRYVITEhJSkrLi4uFx8zODMsNygtLisBCgoKDg0OGhAQGy0lHR8rLS0tLS0tLSstLS0tLS0tLS0tLS0tLS0tLS0tLS0tLTUtLS0tLS0tLS0tLS0tLS0tLf/AABEIAQQAwgMBIgACEQEDEQH/xAAcAAEAAQUBAQAAAAAAAAAAAAAABQECAwQGBwj/xABCEAABAwIEAwUFBAkCBgMAAAABAAIDBBEFEiExBkFRE2FxgZEHIjKhsSNCwfAUUmJygpKy0eGi8QgkM0NjwhVEc//EABkBAQADAQEAAAAAAAAAAAAAAAABAgQDBf/EACMRAQEAAgEEAgIDAAAAAAAAAAABAhEDBBIhMUFRIjITM2H/2gAMAwEAAhEDEQA/APcEREBERAREQEREBEXH+03iL9EpczXWc/NG3YjVpuXDQlo0JLSDsOaDppcQjbu4aPDDqLNcbEAnkbOBVmG4kyYvA0dG9zHNJ1905S4dWkg691twQvmnEvaBUyVRn1ygsDYnG0RyB4ZI8bFwL3Gx01A+6FhZxnVskbPDJZrS+zXNbmJe8veBa7spLr8gDewuLkPqOOrYXujB99oBLSCDY7OF/iG4uLi4I3WZfL+J+0OpmljnEr454wGBwsBluCS4cz8QLXZm2JsBfTuuGPbBGA2OcjMZDmc9zhHZ1zdhbG5zWgj4XbAgC9rgPZkWtQ4hFMxr4pGSNf8AC5jg5ptvZw3stlAREQEREBERAREQEREBERAREQEREBEVkz7C97cvM6D5kINDEMWbGx5u0Fhym52Oh1/hId4FfOuN11djlS1lPE5+VrA43sxmlyS4+61uYuPU27rLseIaaoxPFTTU7skPZh1RJ7rmhubK4gG4DzkYwA63Y7kCvU8CwSCjhbBTxhjG+rjze87ucepRLyrA/YTEGtNXVPc7cthDWtHUZ3gl3jlC7Gh9leER/wD1e0PWSSV3yzZfku0VEQ4vEfZPhE1/+XdGTzjlkFuWjXEt+S4Hij2KTxtc+jlFQANGSWZKLbAP+CTnvl+S9xVwcp2PlHhvHKjDaiRr+1hcPjYGhrw8fCSHjTQu8Q4jncfTPBfEjK+lZO3TNcEEWs5vuvA5EX6E7qJ9oPBEGJwkEBlQwfZS21B3DH23YTy5XuO/yv2V41NQ1DqGf7ItlcXB7mtEbgx7XE3NnNsc2m+Rpva1w+h0VsbwRcbfn08FcoBERAREQEREBERAREQEREBERAUdxDFI6nkbGGlxadHOyg6bX5eOikVo4thUdQwskzlpBaWh7mtcDuHNBs4HvCCD4DwZ0FOZJbGeod2srtCTfSNua5zZW21ubkuPNdIrlRBhnmawZnEAd/51UVLxDGNmuPoPxWhicrppco2vlaOXQlS9Ng0TRYtDjzLv7bBTqfK2pPbFT49C42N2fvDT1G3mpNQeM4I3KXxixAuW8iOduhWPhetJvE43sMze4XsR8x80s+Ya+Y6BeZe1XA4o54MSMReGuEM4a/IbONoZc3ItPu30+JmoAXpq0sZw1lTBLTyfDKxzD3ZhYEd4Nj5KFW5hbwYmEBrWloyhrswy293W2ui21zXs8J/+PgafijBjcBbRzHFpGngulQEREBERAREQEREBERAREQEREBUcUKtQUVFVEEdTYSxjw8F1xfcg7i3TvW87ZXFY55Q1pc42AFyiWKtmDI3OPIHzPILm+GIT2pdyDSPMkW+h9FWaeSpkytGnIcgP1nLoKCjbEzKPEnqeqn1E+ozqiqiqqupmtboBa5v4lbC1AtsqQREQEREBERAREQEREBERAREQFYr0cEFioqqihKiheKJLRtHV2vkP8qbWliPYmwly9RmPqphGtw9AGwh3N9yT4EgD89VJFY6XJkGS2XlbbyWQpSrUKqqKELqdt9eQPzC2CrY2ACw8fM6n5q5SCIiAiIgIiICIiAiIgIiICIiAqqiqgxlUV7grVCVFEY5hz5S0ty6Ag3NvwUuqFSNPDKcxxNY61xfbbcn8VslXK0qEKKrRqiyQt5oMqoiKQREQEREBERAREQEREBERAREQEREBWlXLDVzhguetlFuvKZNr1QqjHhwuDcKpQUVhV608UxGKnjdLM9scbd3O+QA3JPIDUoM0krW2zEDM4NF+bnaADvW3ZeBYx7Q31NdDK0FlPTyB0bDu4g6yP5ZiNAOQPeV7xS1DZGNewhzXAOaRzB1CiXacsLj7ZURFZUREQEREBERAREQEREBERAREJQEUNjfEcMEbnXzuA0DevedgFwtFxhUThznOLQT7oboAOmm6i1aY2vRq/FI4iGk+8QbDw69FyseIPc49o8uuSQTb3b/dsNgP9+qgnVJvZ2t9QeYKvdPzB7j/AJC5ZzumnXD8bt1cc7m6tNvx/ura3iV0QF4w+5to4t5E9CuXZiT26NNu7l6Fa9ZiLpBZwAsQdARvcLJlOTjm5fDThMOS6sS2L8cTtZ9jAzMb6vc5wHkA2/qvLeJsVqaj36mUyO1yt0DGfusGg8dzzJXYVFQAACCdORXP4pStkOnujnfVThly5zz6Wyx4sL49uBDy0ru+DvabPSNbCGduy/wEkEX5NcL5b77HZQ1fhlM3V77fxW+mvzWAYiGN7Oihyk6GUtt42J1J71rxl9sueUvh9I4HxFTVVxFIC9rQ58Z0ey/6zfHTS6ll8r4JWT0sofHI4S31cCQbcweo7l7Xwv7SYZsrKgdk/QF27Cep5t+Y8F0243F3qK2N4cAWkEHUEG4PeCFcpVEREBERAREQEREBUc4AXKqorH5T2ZDT7ws4d5brlSpjDVY+0XDBsbEnl5Lk8R4gkdK6J7iLHblY7EKOxPEwyRsw0jlGV4/VdsD5G4KhuOJCzsKlvXI7wVNuskjPWVDj20Lj72U27xyIWlgjfsmDo4A+h/FZOIXXjhqGHUWv4dFkoS1sYOgu6/8AsoSkpI/dt0Oixhxv+dVfFUtOx+RH1VzbudlAuTsAq1KjWl5ta6hPaDXOhq4BFcA2a4cnDbbu5LuaKgEep1PP+wUNiuAMnqGzzH3Y/gYDuerz+A/wsnJyy3/G3gw7Zb8omsYCGk3GltCRr5FRdThrTzd/O/8AEqZ4gxFjGkOtlA0CgcIxEyxl2tszg0nm0bfiPJX6bK3Ht16cupwkvd9tY4axuzGjvsL+qwztDblbdVXNH3h6qFra4HmFqZWE1TQSQNVlpp1FmUErap3i6lDr+HuL6mmP2b/dvqx2rT5cj3hem8O+0SnnIZNaF55k+4T4n4fPTvXikDVndHZNlm30u1wIuDcHmFVeCcM8WzUrxZxLL6sJ90jmLcj3jX6L2fh7HoquMvjuLGzgbXB35claVzuOkoiIpQIiICIiCjjbVcfLiGfOebZXtI8Dp/pI9V1GIyZWHvXn2Ml0cjp2AuY6wmaBcgt0bK0cyBo4bkAW1FjXJfGIzFKQP7SP7r/tGd19HjydlP8AGufx6oL6CeJ3xxFp77XADvMLoKqoboQQRbtGkG4cw6SWtvoQ4DqFC4/G18M8g+NsLo3AbO99hafK3zVHRjwGEyYYAdTuPD/ZbtHEOxAIGhsFtcKU1qONh/VsUMWVpB01CnfkJdNtV0GBU4c0yA/FpcdBvbz+i5x3O23guxwmPJGxvQD13PzXDqMtTX268U87+mx2VlxPFDqj3jGLAbX2813b3DmuY44xdkNNIWtu4izR1J2WOzz4a+PKvH8W7V4+2nF/1Ggn1J/sq4TimRpbew5f46KKq6ecnO9jhm5uBC1KnRo1159Fv45r5ZOW7SuIVodsVEyyX5rT7VyB5XZm23I5D1W5T1Juoxjlu07NUHRwVVmhSTHjIXdNVBZ7NUpUSWpHO7iqrNYzBwDh969vJdp7MOIv0erETj7k1mnuOuV3qbeBK8/oJQIIXHkXD5lUfOY5Y3X1ILj3XtYelvmg+tEUPwliv6TSRS3uS2zv3m6H1381MLo5CIiAiIgh8bnsQ39m/wA7LlquTW/kVK8UyOJL2aujJ06gfE1Qj5mvYHDVrx6f5XOuuPpz2OUZjHaRGzQc1uTXc3NHQ3Ic3Y3Ox1MVhT+17WMDR0R06EOYMpv3aa6+7fmugqZAGuY/Vhu0+C5zh+Iw1bmPubxOySX0ezMywf1e2wF+YKiLOjw+QRtazYAW9NytKolMkltRHfpuQfW2oW5KActt81/I7rNRU+fQD3ATcj7xvrbuVc85hN1bHC5XUa+H05kkyi5YCbnlbew6nl3Lro5AFHxgNAA06aWt3BYaquDRa687k5bnd1tw4pjNRuVtQdgVFvDBq8Bx79fqrI6y/JaGIVubRrb8ly82usmnD+0fEzJK1rGnKwEXtpdcFWE6Ar03jPE4I4HRDIZHDkLkdfBeWVEuY3Xp9N+vph6qza26uBWMBXhi0sk23KZt1LU0IUXRxlSgDgNiq1aM1eNAFv4y0igP8P1CgamodYXB9FK4jUXoi3uHqCEShG1H/LsZzzEepN/qt/il2WZg6NCg6J13MHRw+qlOLX3qLdGgKdeUT09v9heL5o5ICddJGj0a/wD9F6qvmn2V4v8Ao9XASbNMjY3eEt2a9wcWnyX0spiuQiIpVERYK6bIxx7rDxKDlMQl+0f0zEjwK5yZvZPLR/05Lub+y7ct8CpuqfqoWukuCDqFyrtEPi81h8j+C5qkxJ3aujGv2cpb1Baxz9P5VIY1U2v4fI/2/BQvCFDLLWNkboyPMHPOwzMc0AdXa37ra98XKYzdWmNyuo7PCw6ZgaNAQMztiBvlHf38l0gAY0MaAAPDRUhiEbLNGg6nfrc9fFa7pwDf5LzeXlud238fHMY2Kg2Fydeh3XN4nUsaDITt+dVdj2KtAN3WA8V5fxFxIZAWM+E7m+/h3JxcVzvhOfJMJuuoPG8RfYuysHOy1cY41YRaDU+B9V5uTdVa4jY2W+dLhGG9XlW5idRI5133ueq0VssDnkAknxJKnaHh/NY3XeeJpxy/K7c6xp6LPBGSdl21Nw40cgtwYOwbtHoo7jtcpRsA3BWxJLYXtzspuaja3YBQdeAAbdb+ijwlqPqm7Hw+ax1lXaIx73Nx4KNqCbrE95O/IWVpFbWzhDLzRj9ofLVbWI/a1TgNRmt6bq7h1lnPlOzGk+ZWbhyAue+Q8r+ZKUnpkmflEmXQtDS3uLSNfxX1lgOICopoJx/3Yo5P52h1vmvkmr/7h6tcPT/ZfQPsKxnt8LZGT71O90J72/Gw+FnZf4Uhk9DREVlBc/xFWWcGXtYXOvMroFwGKzMMsjm83E368vwXDn5f48du/T8X8mWmOaVvcoPEpBY/3WxV1l9GMzdSQLeq1qfB8xvIc19cuuT05+ayzq58xrvS2fLnW4S+qduRHzdzPUNv9fqu1wfDo4mBkbQ0DSw+pvuepO6vhpgNPyO7wVlVWBnp/lZ+Tlyzu76dsOOYTUWYhUhvPb86965rFMZABAOv52WDiDFr3AO/50XHVlUTfXRMMO5OWWmrxJiz5Dlvp4rl5XXK2q6a5K0l6vHh2zTzebPuqoC2Kajc86BZsPoy/wAFO0QyfdVrXORiwzBH3Gg9V2OH0OUDRaGH1tjbID5qZdVOAv2f+r/Cr5Wmlwc63wHRa80pvqCPJZ34lGGAk2J5WJP0UfU4ky1822vO/om6lrVh0PfdcnX1F10suKxkgXOvn9FyGLyASFrTcDmpiKj3FWEq9WOV1K34Jy2BzRu91vILpcLpxHG0W13PiVylCffHcuwjffL0VKtihKphse/MPXVdz/w8452VdJTOOlSy7f8A9Iszh6tMnoFxlVrn7nfhZaPCuKGmrKeoBt2UrHnvaHDOPNuYeamIyfZaIiso0Mdq+yge7mRlHif8XPkvNYC6Uk/dBsP2uvkuu44mJ7OMc7uP0H/soamYAB5LzOqz3nr6ep0mPbx7+2GKlIdcWyjS1ufVboYPRVnlDRff+yia/ErE22/tos3iO27WzXVIbse9cnjGLXuO7VVxDEHEXuuLxbEbaDmr4YXKmWXbGDEask2vdRFfPpb1WR8thmO52URVS3P1XocfGx8vJqMEjrlbNDSF5steOMuNgLldbgWFuFvd8VorHPN2kcKwxobay3Y6CMWu36qRgiLW9FH1sxuAL+Xd+QqadE1SUEdjZg8f8pUtG1lbhN8uu/mqVjrKBjnomOGo18bKGMDDnbsdVJPqbC4cNNDt81zOL4kxrg9r9Ro5tiPqFOqbjXrZA0tNrFu/0UfxJTD3ZW7OFj48vz3K7Galj25muB/N1rUdXnY6F3S7e4hTNq3SKAVFd3LtMW4ZibgVHXtaRK+eSJ5BNnMvJkJHIgxEXFvi1vpa7m5GiPvLrKMgN3F/VcnRNOYWU2a/sxqwuPK5AHyVMvbrjLrbPUM+LQ7E3OmvLTdei8GexWCeCKqqKmQtmjZKI4mtZlDwHZXPdmvobaAc15zw1X9rWUzJGNMb54WvaRfM10jQ5p7rEr63YwNAAAAAsABYADYAcgpiuREzKABsABrvoiuRWUcdxXrUC/Jjf6nH8VGHZS/EsN5/Fo/FQ9REQ0ryOf8Asr1+H+vFF1dYdr3/ALXUFVTnW5st3EZQ0X5rkMSxAuNgueOO3W3TDi+I7gLnZN7uW/VOA1O6x4PgVTWueIIyWxtL5HnRrGgX1P6xto3c+AJG7iw+mTkz+0PO8uPcox2pU7iFN2Qc094B66ix/PRRtFSl7g217rXJpjz/ACqa4XwwuLXnyXYUcBYx13H4yfBpO3gseC0mUAW0Gim3R+6QQLd4VbUyNd7HZm+8MlnZmkak3GUg9Br8lHxw2JJt8RtYW92+gUoQL3tra19NugWAt0uFCVGVgYWNOmZ+X5E/gsta4O8jZYGgXFwDrcXF7Hr47rDi2JNhy5mHs3XBkB0a6+gcOh117kGpljc17TG0C7gQLe9fcm3VamIvbkLA3QN020tsFH1lZK1kkhaAQ/KP2mE2adOeqiJsRe5pDS+4BzFwaSfPkAp0rasqfcJaPhIBHgdlEZrG4Wd+v3ibAbnTvC1wrxS1fK7Mb9d179xJg1uE4m6ExwwT/wAz2vd/pkcvn5h1125r7BxfDo5sLkgiIMb6RzIiNiOytGR/pKlD5Lwpt3BS2Ixe6o7BSA/VdDURZhosvJlrON3DPwc9hMvZzxv/AFJGP/lcHfgvs0G+q+NZKctcvrbhWtE1HTSj78MZPjlAcPIghd8btm5cdJVERXcXOcUOyPY87EZfMG/4n0XIY5izbWB9O5ekYlQtmjMb9jseYPIheU8W8NzwXJZmj/XbqPPm3z071h5+G3Lc9Vv6flx7dX3HKYziYK5eSu16k6WHXotzEIJZZWwQsc+WQ2a1u5P4DmSdANSvcOAfZzT0DWySATVVrmQi4YTu2IH4R+1uddhoLcXDNJ5ubVed8Jeymqqy2WszU8J1yf8AeeP3T/0/F2vdzXrlZhMVLh08NNGGMbBLZrdychuSTq5x6m5Kn1ZK4BpLtgCT4W1WqYyemLLO5Xy+Qccnzvvvpqt/hyj0zc72HgtrGMFb+lSNZpHncWjm0X+HvtcC66LC8Kyt0Ci1fTbonaWI9Qtt9i0rK2IAWPzWKoc1o+iqlgcPotbMcvLfSx3HespesEjtGjoUFJdHNHO3z5rHU02clr7GMsLS09bgg+l9Ulku6/QLBLWEIhymJDs2PgLiRa7Sd9DcD6KJqJMjpG3Fn7H8+anuIabtRmG7fmFzz6ZxNrBWitaWZUC2H0Th0WM07grK+WMhfV/sgle/B6MvOY5HNH7rZHtYPJoA8l8phpG6+v8AgPC3UuH0sDrZmRNzW2zO95wvz1cdURY+V8Vp+wrZoxsyaRo8A8gLpMMjzNutPjmjtjFWz/zvPk45h/UukwekAasnU1v6dzuJUmq9t9iVb2mHZCdYZXs8jaQf1leTY4N7LuP+H6sv+mRX2MUg887Xf0sTp7ajqsfxewIiLYwCEIiDUpMMgic58cMUbnfE5kbGud+8QLnzW2iIC0MfNqWc/wDik/oKIhHz1WxB0mY7gmx8QL/QKdwuY7X0RFzrtG9PGCL6+qjjCO/1VEUJWv5rXfqqog1pOfgtOc2v+eaIiEFVTm9vFRkx3VEVoitZzjfdYHvPVEUoWA6r7E4Kmc/D6N7jdzqaAk9SY23KoimK308E9ozQMdqQOZjPrDESpukFm+SIsHU/s9Hpv1c/jp1KnPYDKRiMzeRp3E+UkdvqURX6ZXqvT35ERbXnP//Z"/>
          <p:cNvSpPr>
            <a:spLocks noChangeAspect="1" noChangeArrowheads="1"/>
          </p:cNvSpPr>
          <p:nvPr/>
        </p:nvSpPr>
        <p:spPr bwMode="auto">
          <a:xfrm>
            <a:off x="342900" y="-2065338"/>
            <a:ext cx="2790825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What operation handle in production environment ?</a:t>
            </a:r>
          </a:p>
          <a:p>
            <a:pPr lvl="1"/>
            <a:r>
              <a:rPr lang="en-US" sz="1800" dirty="0" smtClean="0"/>
              <a:t>Aware about huge of difference software component between development / production machine</a:t>
            </a:r>
          </a:p>
          <a:p>
            <a:pPr lvl="1"/>
            <a:r>
              <a:rPr lang="en-US" sz="1800" dirty="0" smtClean="0"/>
              <a:t>Need to know in deep all application dependency (Wow !!!)</a:t>
            </a:r>
            <a:endParaRPr lang="en-US" dirty="0" smtClean="0"/>
          </a:p>
          <a:p>
            <a:pPr lvl="1"/>
            <a:r>
              <a:rPr lang="en-US" sz="1800" dirty="0" smtClean="0"/>
              <a:t>Take time for discussion and find solution to implement. </a:t>
            </a:r>
          </a:p>
          <a:p>
            <a:pPr lvl="1"/>
            <a:r>
              <a:rPr lang="en-US" sz="1800" dirty="0" smtClean="0"/>
              <a:t>Possible to confusion and effect to other application that existing on share server.</a:t>
            </a:r>
          </a:p>
          <a:p>
            <a:pPr lvl="1"/>
            <a:r>
              <a:rPr lang="en-US" sz="1800" dirty="0" smtClean="0"/>
              <a:t>Many unexpected problem &amp; software bug.</a:t>
            </a:r>
          </a:p>
          <a:p>
            <a:pPr lvl="1"/>
            <a:r>
              <a:rPr lang="en-US" sz="1800" dirty="0" smtClean="0"/>
              <a:t>Hard control software’s quality assurance (QA)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3645024"/>
            <a:ext cx="1847850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4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</a:p>
          <a:p>
            <a:r>
              <a:rPr lang="th-TH" sz="2000" dirty="0" smtClean="0"/>
              <a:t>คำสั่ง</a:t>
            </a:r>
            <a:r>
              <a:rPr lang="en-US" sz="2000" dirty="0" smtClean="0"/>
              <a:t> run</a:t>
            </a:r>
            <a:r>
              <a:rPr lang="th-TH" sz="2000" dirty="0" smtClean="0"/>
              <a:t> เพื่อติดตั้ง</a:t>
            </a:r>
            <a:r>
              <a:rPr lang="en-US" sz="2000" dirty="0" smtClean="0"/>
              <a:t> software </a:t>
            </a:r>
            <a:r>
              <a:rPr lang="th-TH" sz="2000" dirty="0" smtClean="0"/>
              <a:t>รวบยอดใน</a:t>
            </a:r>
            <a:r>
              <a:rPr lang="en-US" sz="2000" dirty="0" smtClean="0"/>
              <a:t> 1 </a:t>
            </a:r>
            <a:r>
              <a:rPr lang="th-TH" sz="2000" dirty="0" smtClean="0"/>
              <a:t>ชุดคำสั่ง</a:t>
            </a:r>
            <a:endParaRPr lang="en-US" sz="2000" dirty="0" smtClean="0"/>
          </a:p>
          <a:p>
            <a:r>
              <a:rPr lang="th-TH" sz="2000" dirty="0" smtClean="0"/>
              <a:t>ควรมีการลบ</a:t>
            </a:r>
            <a:r>
              <a:rPr lang="en-US" sz="2000" dirty="0" smtClean="0"/>
              <a:t> temp </a:t>
            </a:r>
            <a:r>
              <a:rPr lang="th-TH" sz="2000" dirty="0" smtClean="0"/>
              <a:t>ที่เกิดขึ้นจากการติดตั้ง</a:t>
            </a:r>
            <a:r>
              <a:rPr lang="en-US" sz="2000" dirty="0" smtClean="0"/>
              <a:t> software </a:t>
            </a:r>
            <a:r>
              <a:rPr lang="th-TH" sz="2000" dirty="0" smtClean="0"/>
              <a:t>เพื่อลดขนาดของ</a:t>
            </a:r>
            <a:r>
              <a:rPr lang="en-US" sz="2000" dirty="0" smtClean="0"/>
              <a:t> image</a:t>
            </a:r>
            <a:endParaRPr lang="th-TH" sz="28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87500"/>
            <a:ext cx="8509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42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052736"/>
            <a:ext cx="5358913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51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858082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1 Physical server : 1 – N VMWare (&amp;OS)</a:t>
            </a:r>
          </a:p>
          <a:p>
            <a:r>
              <a:rPr lang="en-US" sz="2000" dirty="0" smtClean="0"/>
              <a:t>Virtualize Hardware (CPU, Memory, Disk, Network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Kernal</a:t>
            </a:r>
            <a:r>
              <a:rPr lang="en-US" sz="2000" dirty="0" smtClean="0"/>
              <a:t>-base virtual machine (KVM), </a:t>
            </a:r>
            <a:r>
              <a:rPr lang="en-US" sz="2000" dirty="0" err="1" smtClean="0"/>
              <a:t>Vmware</a:t>
            </a:r>
            <a:r>
              <a:rPr lang="en-US" sz="2000" dirty="0" smtClean="0"/>
              <a:t>, </a:t>
            </a:r>
            <a:r>
              <a:rPr lang="en-US" sz="2000" dirty="0" err="1" smtClean="0"/>
              <a:t>Virtualbox</a:t>
            </a:r>
            <a:r>
              <a:rPr lang="en-US" sz="2000" dirty="0" smtClean="0"/>
              <a:t>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6912"/>
            <a:ext cx="2952328" cy="214877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187624" y="2132856"/>
            <a:ext cx="1800200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Production Farm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52936"/>
            <a:ext cx="2952328" cy="2148771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57" y="3068960"/>
            <a:ext cx="2952328" cy="2148771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507" y="2636912"/>
            <a:ext cx="2952328" cy="214877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868587" y="2132856"/>
            <a:ext cx="1800200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DR/DEV Farm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531" y="2852936"/>
            <a:ext cx="2952328" cy="2148771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068960"/>
            <a:ext cx="2952328" cy="2148771"/>
          </a:xfrm>
          <a:prstGeom prst="rect">
            <a:avLst/>
          </a:prstGeom>
        </p:spPr>
      </p:pic>
      <p:sp>
        <p:nvSpPr>
          <p:cNvPr id="18" name="Chevron 17"/>
          <p:cNvSpPr/>
          <p:nvPr/>
        </p:nvSpPr>
        <p:spPr>
          <a:xfrm>
            <a:off x="4283968" y="3650759"/>
            <a:ext cx="648072" cy="57032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0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435280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</a:t>
            </a:r>
            <a:r>
              <a:rPr lang="en-US" dirty="0" err="1" smtClean="0">
                <a:solidFill>
                  <a:schemeClr val="tx1"/>
                </a:solidFill>
              </a:rPr>
              <a:t>github.com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/compose/releases/download/1.9.0-rc1/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-compose-</a:t>
            </a:r>
            <a:r>
              <a:rPr lang="en-US" dirty="0">
                <a:solidFill>
                  <a:schemeClr val="tx1"/>
                </a:solidFill>
              </a:rPr>
              <a:t>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436970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</a:t>
            </a:r>
            <a:r>
              <a:rPr lang="en-US" dirty="0" err="1" smtClean="0">
                <a:solidFill>
                  <a:schemeClr val="tx1"/>
                </a:solidFill>
              </a:rPr>
              <a:t>github.com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/compose/releases/download/1.9.0-rc1/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-compose-</a:t>
            </a:r>
            <a:r>
              <a:rPr lang="en-US" dirty="0">
                <a:solidFill>
                  <a:schemeClr val="tx1"/>
                </a:solidFill>
              </a:rPr>
              <a:t>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Development Environment (Clone from Production)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pic>
        <p:nvPicPr>
          <p:cNvPr id="1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5" y="1856293"/>
            <a:ext cx="2952328" cy="2148771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260075" y="1567855"/>
            <a:ext cx="1800200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DR/DEV Farm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9" y="2072317"/>
            <a:ext cx="2952328" cy="2148771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88341"/>
            <a:ext cx="2952328" cy="2148771"/>
          </a:xfrm>
          <a:prstGeom prst="rect">
            <a:avLst/>
          </a:prstGeom>
        </p:spPr>
      </p:pic>
      <p:pic>
        <p:nvPicPr>
          <p:cNvPr id="13314" name="Picture 2" descr="https://assets.entrepreneur.com/content/16x9/822/20141230193127-work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65" y="2348880"/>
            <a:ext cx="1491493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Content Placeholder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2301887"/>
            <a:ext cx="1800200" cy="983097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5076056" y="1998485"/>
            <a:ext cx="1347502" cy="2783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DEV1 </a:t>
            </a:r>
            <a:r>
              <a:rPr lang="en-US" sz="1600" b="1" dirty="0" err="1" smtClean="0">
                <a:solidFill>
                  <a:schemeClr val="tx1"/>
                </a:solidFill>
              </a:rPr>
              <a:t>Env</a:t>
            </a:r>
            <a:endParaRPr lang="th-TH" sz="1600" b="1" dirty="0">
              <a:solidFill>
                <a:schemeClr val="tx1"/>
              </a:solidFill>
            </a:endParaRPr>
          </a:p>
        </p:txBody>
      </p:sp>
      <p:pic>
        <p:nvPicPr>
          <p:cNvPr id="23" name="Picture 2" descr="https://assets.entrepreneur.com/content/16x9/822/20141230193127-work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65" y="3742970"/>
            <a:ext cx="1491493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Content Placeholder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3744197"/>
            <a:ext cx="1800200" cy="980947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5076056" y="3392575"/>
            <a:ext cx="1347502" cy="2783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DEV2 </a:t>
            </a:r>
            <a:r>
              <a:rPr lang="en-US" sz="1600" b="1" dirty="0" err="1" smtClean="0">
                <a:solidFill>
                  <a:schemeClr val="tx1"/>
                </a:solidFill>
              </a:rPr>
              <a:t>Env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4260666" y="2660215"/>
            <a:ext cx="10436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Developer A</a:t>
            </a:r>
            <a:endParaRPr lang="th-TH" sz="12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4270701" y="4010986"/>
            <a:ext cx="10236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Developer B</a:t>
            </a:r>
            <a:endParaRPr lang="th-TH" sz="1200" dirty="0"/>
          </a:p>
        </p:txBody>
      </p:sp>
      <p:pic>
        <p:nvPicPr>
          <p:cNvPr id="27" name="Picture 2" descr="https://assets.entrepreneur.com/content/16x9/822/20141230193127-work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65" y="5129234"/>
            <a:ext cx="1491493" cy="83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Content Placeholder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232" y="5037192"/>
            <a:ext cx="1800200" cy="984096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5076056" y="4778839"/>
            <a:ext cx="1347502" cy="2783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DEVX </a:t>
            </a:r>
            <a:r>
              <a:rPr lang="en-US" sz="1600" b="1" dirty="0" err="1" smtClean="0">
                <a:solidFill>
                  <a:schemeClr val="tx1"/>
                </a:solidFill>
              </a:rPr>
              <a:t>Env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4266693" y="5397250"/>
            <a:ext cx="1031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Developer X</a:t>
            </a:r>
            <a:endParaRPr lang="th-TH" sz="1200" dirty="0"/>
          </a:p>
        </p:txBody>
      </p:sp>
      <p:sp>
        <p:nvSpPr>
          <p:cNvPr id="10" name="AutoShape 4" descr="Image result for disk crash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32" name="Chevron 31"/>
          <p:cNvSpPr/>
          <p:nvPr/>
        </p:nvSpPr>
        <p:spPr>
          <a:xfrm>
            <a:off x="6462589" y="2567772"/>
            <a:ext cx="162018" cy="2003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6444208" y="3948690"/>
            <a:ext cx="162018" cy="2003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4" name="Chevron 33"/>
          <p:cNvSpPr/>
          <p:nvPr/>
        </p:nvSpPr>
        <p:spPr>
          <a:xfrm>
            <a:off x="6444208" y="5388850"/>
            <a:ext cx="162018" cy="20039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39994" y="4581128"/>
            <a:ext cx="3959998" cy="172819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Virtual Machine reach limit: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Resource </a:t>
            </a:r>
            <a:r>
              <a:rPr lang="en-US" dirty="0">
                <a:solidFill>
                  <a:schemeClr val="tx1"/>
                </a:solidFill>
              </a:rPr>
              <a:t>insufficient </a:t>
            </a:r>
            <a:r>
              <a:rPr lang="en-US" dirty="0" smtClean="0">
                <a:solidFill>
                  <a:schemeClr val="tx1"/>
                </a:solidFill>
              </a:rPr>
              <a:t>(Almost from disk)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Conflict version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Huge of disk duplication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Conflict &amp; dependency still exist</a:t>
            </a:r>
            <a:endParaRPr lang="th-T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 animBg="1"/>
      <p:bldP spid="22" grpId="0" animBg="1"/>
      <p:bldP spid="25" grpId="0" animBg="1"/>
      <p:bldP spid="9" grpId="0"/>
      <p:bldP spid="26" grpId="0"/>
      <p:bldP spid="29" grpId="0" animBg="1"/>
      <p:bldP spid="30" grpId="0"/>
      <p:bldP spid="32" grpId="0" animBg="1"/>
      <p:bldP spid="33" grpId="0" animBg="1"/>
      <p:bldP spid="34" grpId="0" animBg="1"/>
      <p:bldP spid="11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578470"/>
            <a:ext cx="1692696" cy="165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registry:2.5.1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0120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509120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Technology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u="sng" dirty="0" smtClean="0"/>
              <a:t>Production Environment</a:t>
            </a:r>
          </a:p>
          <a:p>
            <a:r>
              <a:rPr lang="en-US" sz="2000" dirty="0" smtClean="0"/>
              <a:t>Day 1: Application 1: Implement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/>
              <a:t>Docker: The Next-Gen of Virtualization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71600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Server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7059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Web Service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750913" y="1844824"/>
            <a:ext cx="1512168" cy="28803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Database</a:t>
            </a:r>
            <a:endParaRPr lang="th-TH" sz="1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116" y="3501008"/>
            <a:ext cx="22080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Apache 2.20 Web Server</a:t>
            </a:r>
          </a:p>
          <a:p>
            <a:r>
              <a:rPr lang="en-US" sz="1400" dirty="0" smtClean="0"/>
              <a:t>- PHP 5.5 Engine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Larevel</a:t>
            </a:r>
            <a:r>
              <a:rPr lang="en-US" sz="1400" dirty="0" smtClean="0"/>
              <a:t> 4.1 Framework</a:t>
            </a:r>
          </a:p>
          <a:p>
            <a:endParaRPr lang="th-TH" sz="1400" dirty="0"/>
          </a:p>
        </p:txBody>
      </p:sp>
      <p:sp>
        <p:nvSpPr>
          <p:cNvPr id="13" name="Rectangle 12"/>
          <p:cNvSpPr/>
          <p:nvPr/>
        </p:nvSpPr>
        <p:spPr>
          <a:xfrm>
            <a:off x="3522656" y="3501008"/>
            <a:ext cx="2208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IIS 8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.Net</a:t>
            </a:r>
            <a:r>
              <a:rPr lang="en-US" sz="1400" dirty="0" smtClean="0"/>
              <a:t> </a:t>
            </a:r>
            <a:r>
              <a:rPr lang="en-US" sz="1400" dirty="0" err="1" smtClean="0"/>
              <a:t>FrameWork</a:t>
            </a:r>
            <a:r>
              <a:rPr lang="en-US" sz="1400" dirty="0" smtClean="0"/>
              <a:t> 3.5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2976" y="3501008"/>
            <a:ext cx="2208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- </a:t>
            </a:r>
            <a:r>
              <a:rPr lang="en-US" sz="1400" dirty="0" err="1" smtClean="0"/>
              <a:t>MariaDB</a:t>
            </a:r>
            <a:r>
              <a:rPr lang="en-US" sz="1400" dirty="0" smtClean="0"/>
              <a:t> 5.1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3548" y="4635133"/>
            <a:ext cx="78848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Day 2: Application 2: Need to </a:t>
            </a:r>
            <a:r>
              <a:rPr lang="en-US" sz="2000" dirty="0" smtClean="0">
                <a:latin typeface="+mj-lt"/>
              </a:rPr>
              <a:t>implement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Need </a:t>
            </a:r>
            <a:r>
              <a:rPr lang="en-US" dirty="0">
                <a:latin typeface="+mj-lt"/>
              </a:rPr>
              <a:t>PHP 7.0 </a:t>
            </a:r>
            <a:r>
              <a:rPr lang="en-US" dirty="0" smtClean="0">
                <a:latin typeface="+mj-lt"/>
              </a:rPr>
              <a:t>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+mj-lt"/>
              </a:rPr>
              <a:t>MariaDB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10.1.14 (Need search feature on 10.1</a:t>
            </a:r>
            <a:r>
              <a:rPr lang="en-US" dirty="0" smtClean="0">
                <a:latin typeface="+mj-lt"/>
              </a:rPr>
              <a:t>)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03548" y="5693186"/>
            <a:ext cx="7884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</a:rPr>
              <a:t>So… The problem still exist.</a:t>
            </a:r>
            <a:endParaRPr lang="en-US" sz="12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25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467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787" y="2132857"/>
            <a:ext cx="1110419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99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11" grpId="0" animBg="1"/>
      <p:bldP spid="12" grpId="0" animBg="1"/>
      <p:bldP spid="4" grpId="0"/>
      <p:bldP spid="13" grpId="0"/>
      <p:bldP spid="14" grpId="0"/>
      <p:bldP spid="15" grpId="0"/>
      <p:bldP spid="1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06084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registry:2.5.1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Docker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 smtClean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</a:t>
            </a:r>
            <a:r>
              <a:rPr lang="th-TH" sz="2000" dirty="0" err="1" smtClean="0"/>
              <a:t>คอนเซ็ปต์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(1.6.3)(Now)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Overlay2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91683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44708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4904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225595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2204864"/>
            <a:ext cx="8424936" cy="38164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84482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99695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7231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20888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08920"/>
            <a:ext cx="4273573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39" y="2780928"/>
            <a:ext cx="586523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600200"/>
            <a:ext cx="5943600" cy="363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041" y="908720"/>
            <a:ext cx="3964463" cy="5256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980729"/>
            <a:ext cx="4978648" cy="285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67" y="867551"/>
            <a:ext cx="8466265" cy="547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err="1" smtClean="0"/>
              <a:t>ps</a:t>
            </a:r>
            <a:r>
              <a:rPr lang="en-US" sz="1800" dirty="0" smtClean="0"/>
              <a:t>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5024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2212"/>
            <a:ext cx="9144000" cy="292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63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name from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en-US" sz="2000" dirty="0" smtClean="0">
                <a:sym typeface="Wingdings"/>
              </a:rPr>
              <a:t> </a:t>
            </a:r>
            <a:r>
              <a:rPr lang="en-US" sz="2000" dirty="0" err="1" smtClean="0">
                <a:sym typeface="Wingdings"/>
              </a:rPr>
              <a:t>nodejsnew</a:t>
            </a:r>
            <a:endParaRPr lang="en-US" sz="2000" dirty="0" smtClean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 smtClean="0">
              <a:sym typeface="Wingdings"/>
            </a:endParaRPr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2204864"/>
            <a:ext cx="78232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Update service limit CPU/reserve CPU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update –reserve-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2 –limit-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3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nodejsnew|more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276872"/>
            <a:ext cx="8356600" cy="49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881660"/>
            <a:ext cx="4106292" cy="345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service from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5108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2356905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node.id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99785"/>
            <a:ext cx="6588224" cy="43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Running with constrain with node</a:t>
            </a:r>
          </a:p>
          <a:p>
            <a:pPr lvl="1"/>
            <a:r>
              <a:rPr lang="en-US" sz="1800" dirty="0" err="1" smtClean="0"/>
              <a:t>node.hostname</a:t>
            </a:r>
            <a:endParaRPr lang="en-US" sz="1800" dirty="0" smtClean="0"/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17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82200" y="208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66268"/>
            <a:ext cx="6780230" cy="51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node.id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==d4495w8xwhtjrdmadm05dip6x’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7693"/>
          <a:stretch/>
        </p:blipFill>
        <p:spPr>
          <a:xfrm>
            <a:off x="-13072" y="2440514"/>
            <a:ext cx="9144000" cy="408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(6B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96752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เปลี่ยน </a:t>
            </a:r>
            <a:r>
              <a:rPr lang="en-US" sz="2000" dirty="0" smtClean="0"/>
              <a:t>constraint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sym typeface="Wingdings" pitchFamily="2" charset="2"/>
              </a:rPr>
              <a:t>docker service update --constraint-rm 'node.id==d4495w8xwhtjrdmadm05dip6x' --constraint-add 'node.hostname!=swarm-mng' 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2335"/>
            <a:ext cx="9144000" cy="22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ตรวจสอบการทำงานของ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</a:t>
            </a:r>
            <a:r>
              <a:rPr lang="en-US" sz="2000" dirty="0"/>
              <a:t> </a:t>
            </a:r>
            <a:r>
              <a:rPr lang="en-US" sz="2000" dirty="0" smtClean="0"/>
              <a:t>swarm cluster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4864"/>
            <a:ext cx="9144000" cy="2445701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3" y="1556792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810535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" y="5408088"/>
            <a:ext cx="5002820" cy="43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Advance running service on swarm 1.2</a:t>
            </a:r>
          </a:p>
          <a:p>
            <a:pPr lvl="1"/>
            <a:r>
              <a:rPr lang="en-US" sz="1800" dirty="0"/>
              <a:t>Custom label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200801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update --label-add 'storage=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sata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' swarm-node2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27584" y="3814018"/>
            <a:ext cx="7992888" cy="112715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inspect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swarm-mng|grep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swarm-node1|grep storage	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inspect swarm-node2|grep storage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25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0" y="1916832"/>
            <a:ext cx="8483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Advance running service on swarm 1.2</a:t>
            </a:r>
          </a:p>
          <a:p>
            <a:pPr lvl="1"/>
            <a:r>
              <a:rPr lang="en-US" sz="1800" dirty="0" smtClean="0"/>
              <a:t>Custom label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27583" y="1797794"/>
            <a:ext cx="7992889" cy="4790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xxx --add-label ’xxx=xxx’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27584" y="2517874"/>
            <a:ext cx="7992888" cy="695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2690"/>
            <a:ext cx="9144000" cy="25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node.id</a:t>
            </a:r>
            <a:r>
              <a:rPr lang="en-US" sz="2000" dirty="0" smtClean="0"/>
              <a:t> </a:t>
            </a:r>
            <a:r>
              <a:rPr lang="th-TH" sz="2000" dirty="0" smtClean="0"/>
              <a:t>ไปเป็น</a:t>
            </a:r>
            <a:r>
              <a:rPr lang="en-US" sz="2000" dirty="0" smtClean="0"/>
              <a:t> </a:t>
            </a:r>
            <a:r>
              <a:rPr lang="en-US" sz="2000" dirty="0" err="1" smtClean="0"/>
              <a:t>node.hostname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--constraint ‘storage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’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--replicas=5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2570"/>
            <a:ext cx="9144000" cy="250458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27584" y="5085184"/>
            <a:ext cx="7200801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105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บน </a:t>
            </a:r>
            <a:r>
              <a:rPr lang="en-US" sz="2000" dirty="0" smtClean="0"/>
              <a:t>swarm manager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--subnet=192.168.100.0/24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9408"/>
            <a:ext cx="9144000" cy="208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new service</a:t>
            </a:r>
            <a:r>
              <a:rPr lang="th-TH" sz="2000" dirty="0" smtClean="0"/>
              <a:t> เพื่อใช้งาน</a:t>
            </a:r>
            <a:r>
              <a:rPr lang="en-US" sz="2000" dirty="0" smtClean="0"/>
              <a:t> swarm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6"/>
            <a:ext cx="7200801" cy="10422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--replicas=2 --network-add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4904"/>
            <a:ext cx="9144000" cy="1166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1914"/>
            <a:ext cx="9144000" cy="108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13176"/>
            <a:ext cx="9144000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5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</a:t>
            </a:r>
            <a:r>
              <a:rPr lang="th-TH" sz="2000" dirty="0" smtClean="0"/>
              <a:t> และทดสอบ</a:t>
            </a:r>
            <a:r>
              <a:rPr lang="en-US" sz="2000" dirty="0" smtClean="0"/>
              <a:t> Ping </a:t>
            </a:r>
            <a:r>
              <a:rPr lang="th-TH" sz="2000" dirty="0" smtClean="0"/>
              <a:t>ข้าม</a:t>
            </a:r>
            <a:r>
              <a:rPr lang="en-US" sz="2000" dirty="0" smtClean="0"/>
              <a:t> node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12777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inspect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nodejs.1.xx|grep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IPAddress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exec nodejs.1.xxx ping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872"/>
            <a:ext cx="914400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49" y="1155700"/>
            <a:ext cx="4480035" cy="24789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540" y="3778622"/>
            <a:ext cx="4704260" cy="256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IPVS &amp; Route Mesh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2736"/>
            <a:ext cx="5904656" cy="52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 redundancy swarm manager in swarm cluster</a:t>
            </a:r>
          </a:p>
          <a:p>
            <a:pPr lvl="1"/>
            <a:r>
              <a:rPr lang="th-TH" sz="1800" dirty="0" smtClean="0"/>
              <a:t>ทำการ</a:t>
            </a:r>
            <a:r>
              <a:rPr lang="en-US" sz="1800" dirty="0" smtClean="0"/>
              <a:t> join node </a:t>
            </a:r>
            <a:r>
              <a:rPr lang="th-TH" sz="1800" dirty="0" smtClean="0"/>
              <a:t>เข้าไปเป็น </a:t>
            </a:r>
            <a:r>
              <a:rPr lang="en-US" sz="1800" dirty="0" smtClean="0"/>
              <a:t>manager swarm cluster </a:t>
            </a:r>
            <a:r>
              <a:rPr lang="th-TH" sz="1800" dirty="0" smtClean="0"/>
              <a:t>ด้วยคำสั่ง</a:t>
            </a:r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r>
              <a:rPr lang="th-TH" sz="1800" dirty="0" smtClean="0"/>
              <a:t>ตรวจสอบค่า </a:t>
            </a:r>
            <a:r>
              <a:rPr lang="en-US" sz="1800" dirty="0" smtClean="0"/>
              <a:t>token</a:t>
            </a:r>
            <a:r>
              <a:rPr lang="th-TH" sz="1800" dirty="0" smtClean="0"/>
              <a:t> เพื่อ </a:t>
            </a:r>
            <a:r>
              <a:rPr lang="en-US" sz="1800" dirty="0" smtClean="0"/>
              <a:t>join swarm</a:t>
            </a:r>
            <a:r>
              <a:rPr lang="th-TH" sz="18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187426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6912"/>
            <a:ext cx="9144000" cy="19140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" y="5056212"/>
            <a:ext cx="8007300" cy="107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3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th-TH" sz="1800" dirty="0"/>
              <a:t>ทำการ</a:t>
            </a:r>
            <a:r>
              <a:rPr lang="en-US" sz="1800" dirty="0"/>
              <a:t> </a:t>
            </a:r>
            <a:r>
              <a:rPr lang="en-US" sz="1800" dirty="0" smtClean="0"/>
              <a:t>change role node </a:t>
            </a:r>
            <a:r>
              <a:rPr lang="th-TH" sz="1800" dirty="0" smtClean="0"/>
              <a:t>จาก</a:t>
            </a:r>
            <a:r>
              <a:rPr lang="en-US" sz="1800" dirty="0" smtClean="0"/>
              <a:t> worker </a:t>
            </a:r>
            <a:r>
              <a:rPr lang="en-US" sz="1800" dirty="0" smtClean="0">
                <a:sym typeface="Wingdings"/>
              </a:rPr>
              <a:t>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916832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update --role manager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2636912"/>
            <a:ext cx="8623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3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Shutting down major manager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Other will take 5 min. Other manager will select new leader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844824"/>
            <a:ext cx="80518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746976"/>
            <a:ext cx="7446218" cy="141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/>
              <a:t>Add redundancy swarm manager in swarm cluster</a:t>
            </a:r>
          </a:p>
          <a:p>
            <a:pPr lvl="1"/>
            <a:r>
              <a:rPr lang="en-US" sz="1800" dirty="0" smtClean="0"/>
              <a:t>When old swarm-</a:t>
            </a:r>
            <a:r>
              <a:rPr lang="en-US" sz="1800" dirty="0" err="1" smtClean="0"/>
              <a:t>mng</a:t>
            </a:r>
            <a:r>
              <a:rPr lang="en-US" sz="1800" dirty="0" smtClean="0"/>
              <a:t> is back to online. It will back to “Reachable state”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797732"/>
            <a:ext cx="5688632" cy="45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Remove </a:t>
            </a:r>
            <a:endParaRPr lang="en-US" sz="2000" dirty="0"/>
          </a:p>
          <a:p>
            <a:pPr lvl="1"/>
            <a:r>
              <a:rPr lang="en-US" sz="1800" dirty="0" smtClean="0"/>
              <a:t>Update node to worker and set “Drain” to node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Leave swarm on node “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”</a:t>
            </a:r>
          </a:p>
          <a:p>
            <a:pPr lvl="1"/>
            <a:endParaRPr lang="th-TH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844825"/>
            <a:ext cx="6368256" cy="1930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" y="4365104"/>
            <a:ext cx="3610744" cy="670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84" y="5126214"/>
            <a:ext cx="6215856" cy="13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Shipyard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shipyard </a:t>
            </a:r>
            <a:r>
              <a:rPr lang="th-TH" sz="2000" dirty="0" smtClean="0"/>
              <a:t>จะใช้การ</a:t>
            </a:r>
            <a:r>
              <a:rPr lang="en-US" sz="2000" dirty="0" smtClean="0"/>
              <a:t> curl install </a:t>
            </a:r>
            <a:r>
              <a:rPr lang="th-TH" sz="2000" dirty="0" smtClean="0"/>
              <a:t>ผ่านหน้าเว็บ</a:t>
            </a:r>
            <a:endParaRPr lang="en-US" sz="2000" dirty="0" smtClean="0"/>
          </a:p>
          <a:p>
            <a:r>
              <a:rPr lang="en-US" sz="2000" dirty="0"/>
              <a:t>curl -</a:t>
            </a:r>
            <a:r>
              <a:rPr lang="en-US" sz="2000" dirty="0" err="1"/>
              <a:t>sSL</a:t>
            </a:r>
            <a:r>
              <a:rPr lang="en-US" sz="2000" dirty="0"/>
              <a:t> https://shipyard-</a:t>
            </a:r>
            <a:r>
              <a:rPr lang="en-US" sz="2000" dirty="0" err="1"/>
              <a:t>project.com</a:t>
            </a:r>
            <a:r>
              <a:rPr lang="en-US" sz="2000" dirty="0"/>
              <a:t>/deploy | </a:t>
            </a:r>
            <a:r>
              <a:rPr lang="en-US" sz="2000" dirty="0" err="1" smtClean="0"/>
              <a:t>sh</a:t>
            </a:r>
            <a:r>
              <a:rPr lang="en-US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s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360" y="3033625"/>
            <a:ext cx="5724128" cy="33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8720"/>
            <a:ext cx="653445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Shipyard </a:t>
            </a:r>
            <a:r>
              <a:rPr lang="en-US" dirty="0" smtClean="0"/>
              <a:t>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908720"/>
            <a:ext cx="8244408" cy="550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77" y="908720"/>
            <a:ext cx="695964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09" y="908720"/>
            <a:ext cx="7054181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Shipyard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124744"/>
            <a:ext cx="91059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  <a:endParaRPr lang="en-US" dirty="0"/>
          </a:p>
          <a:p>
            <a:r>
              <a:rPr lang="en-US" sz="2600" dirty="0" smtClean="0"/>
              <a:t>Shipyard </a:t>
            </a:r>
            <a:r>
              <a:rPr lang="en-US" sz="2600" dirty="0"/>
              <a:t>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 &amp; Swarm 1.12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</a:t>
            </a:r>
          </a:p>
          <a:p>
            <a:r>
              <a:rPr lang="en-US" sz="2600" dirty="0" smtClean="0"/>
              <a:t>Shipyard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</a:t>
            </a:r>
            <a:r>
              <a:rPr lang="en-US" dirty="0" err="1" smtClean="0"/>
              <a:t>docker</a:t>
            </a:r>
            <a:r>
              <a:rPr lang="en-US" dirty="0" smtClean="0"/>
              <a:t> for DevOps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Build-Ship-Run 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</p:spPr>
        <p:txBody>
          <a:bodyPr/>
          <a:lstStyle/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887578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457424"/>
            <a:ext cx="81534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Docker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Production Date: 29/7/59 (Key Feature: Orchestration/Swarm)</a:t>
            </a:r>
          </a:p>
          <a:p>
            <a:r>
              <a:rPr lang="en-US" sz="2000" dirty="0" smtClean="0"/>
              <a:t>Docker Engine</a:t>
            </a:r>
          </a:p>
          <a:p>
            <a:pPr lvl="1"/>
            <a:r>
              <a:rPr lang="en-US" sz="1800" dirty="0" smtClean="0"/>
              <a:t>Add Live restore Flag </a:t>
            </a:r>
            <a:r>
              <a:rPr lang="th-TH" sz="1800" dirty="0" smtClean="0"/>
              <a:t>เพื่อแจ้งสถานะล่าสุดให้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</a:t>
            </a:r>
            <a:r>
              <a:rPr lang="th-TH" sz="1800" dirty="0" smtClean="0"/>
              <a:t>ทราบในกรณีที่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</a:t>
            </a:r>
            <a:r>
              <a:rPr lang="th-TH" sz="1800" dirty="0" smtClean="0"/>
              <a:t> ถูก </a:t>
            </a:r>
            <a:r>
              <a:rPr lang="en-US" sz="1800" dirty="0" smtClean="0"/>
              <a:t>shutdown</a:t>
            </a:r>
            <a:r>
              <a:rPr lang="th-TH" sz="1800" dirty="0" smtClean="0"/>
              <a:t> ไป</a:t>
            </a:r>
          </a:p>
          <a:p>
            <a:pPr lvl="1"/>
            <a:r>
              <a:rPr lang="en-US" sz="1800" dirty="0" smtClean="0"/>
              <a:t>Develop file system “overlay2”</a:t>
            </a:r>
            <a:r>
              <a:rPr lang="th-TH" sz="1800" dirty="0"/>
              <a:t> </a:t>
            </a:r>
            <a:r>
              <a:rPr lang="th-TH" sz="1800" dirty="0" smtClean="0"/>
              <a:t>ต่อจาก</a:t>
            </a:r>
            <a:r>
              <a:rPr lang="en-US" sz="1800" dirty="0"/>
              <a:t> </a:t>
            </a:r>
            <a:r>
              <a:rPr lang="en-US" sz="1800" dirty="0" smtClean="0"/>
              <a:t>overlay</a:t>
            </a:r>
            <a:r>
              <a:rPr lang="th-TH" sz="1800" dirty="0"/>
              <a:t> </a:t>
            </a:r>
            <a:r>
              <a:rPr lang="th-TH" sz="1800" dirty="0" smtClean="0"/>
              <a:t>ซึ่งมีประสิทธิภาพในการจัดการ</a:t>
            </a:r>
            <a:r>
              <a:rPr lang="en-US" sz="1800" dirty="0" smtClean="0"/>
              <a:t> file system layer</a:t>
            </a:r>
            <a:r>
              <a:rPr lang="th-TH" sz="1800" dirty="0"/>
              <a:t> </a:t>
            </a:r>
            <a:r>
              <a:rPr lang="th-TH" sz="1800" dirty="0" smtClean="0"/>
              <a:t>สูงขึ้นกว่า </a:t>
            </a:r>
            <a:r>
              <a:rPr lang="en-US" sz="1800" dirty="0"/>
              <a:t>70% (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github.com/docker/docker/pull/22126)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–</a:t>
            </a:r>
            <a:r>
              <a:rPr lang="en-US" sz="1800" dirty="0" err="1" smtClean="0"/>
              <a:t>pid</a:t>
            </a:r>
            <a:r>
              <a:rPr lang="th-TH" sz="1800" dirty="0" smtClean="0"/>
              <a:t> ในการรันเพื่อให้สามารถรัน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</a:t>
            </a:r>
            <a:r>
              <a:rPr lang="th-TH" sz="1800" dirty="0" smtClean="0"/>
              <a:t>โดยระบุ</a:t>
            </a:r>
            <a:r>
              <a:rPr lang="en-US" sz="1800" dirty="0"/>
              <a:t> </a:t>
            </a:r>
            <a:r>
              <a:rPr lang="en-US" sz="1800" dirty="0" smtClean="0"/>
              <a:t>process id</a:t>
            </a:r>
            <a:endParaRPr lang="en-US" sz="1800" dirty="0"/>
          </a:p>
          <a:p>
            <a:pPr lvl="1"/>
            <a:endParaRPr lang="th-TH" sz="1800" dirty="0" smtClean="0"/>
          </a:p>
          <a:p>
            <a:r>
              <a:rPr lang="en-US" sz="2000" dirty="0" smtClean="0"/>
              <a:t>Docker Swarm</a:t>
            </a:r>
          </a:p>
          <a:p>
            <a:pPr lvl="1"/>
            <a:r>
              <a:rPr lang="en-US" sz="1800" dirty="0" smtClean="0"/>
              <a:t>Build-in swarm </a:t>
            </a:r>
            <a:r>
              <a:rPr lang="th-TH" sz="1800" dirty="0" smtClean="0"/>
              <a:t>มาภายใน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-engine</a:t>
            </a:r>
            <a:r>
              <a:rPr lang="th-TH" sz="1800" dirty="0" smtClean="0"/>
              <a:t> ซึ่งสามารถใช้งานได้ทันที</a:t>
            </a:r>
            <a:endParaRPr lang="en-US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“service” </a:t>
            </a:r>
            <a:r>
              <a:rPr lang="th-TH" sz="1800" dirty="0" smtClean="0"/>
              <a:t>เพื่อรองรับการสร้าง</a:t>
            </a:r>
            <a:r>
              <a:rPr lang="en-US" sz="1800" dirty="0" smtClean="0"/>
              <a:t> container</a:t>
            </a:r>
            <a:r>
              <a:rPr lang="th-TH" sz="1800" dirty="0" smtClean="0"/>
              <a:t> บน </a:t>
            </a:r>
            <a:r>
              <a:rPr lang="en-US" sz="1800" dirty="0" smtClean="0"/>
              <a:t>swarm</a:t>
            </a:r>
            <a:endParaRPr lang="th-TH" sz="1800" dirty="0" smtClean="0"/>
          </a:p>
          <a:p>
            <a:pPr lvl="1"/>
            <a:r>
              <a:rPr lang="th-TH" sz="1800" dirty="0" smtClean="0"/>
              <a:t>เพิ่มการจัดการ </a:t>
            </a:r>
            <a:r>
              <a:rPr lang="en-US" sz="1800" dirty="0" smtClean="0"/>
              <a:t>”node”</a:t>
            </a:r>
            <a:r>
              <a:rPr lang="th-TH" sz="1800" dirty="0" smtClean="0"/>
              <a:t> เพื่อรองรับ</a:t>
            </a:r>
            <a:r>
              <a:rPr lang="en-US" sz="1800" dirty="0" smtClean="0"/>
              <a:t> swarm node (manage/worker)</a:t>
            </a:r>
          </a:p>
          <a:p>
            <a:pPr lvl="1"/>
            <a:r>
              <a:rPr lang="th-TH" sz="1800" dirty="0" smtClean="0"/>
              <a:t>รองรับการทำงานผ่าน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push,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bundle)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Volume</a:t>
            </a:r>
          </a:p>
          <a:p>
            <a:pPr lvl="1"/>
            <a:r>
              <a:rPr lang="th-TH" sz="1800" dirty="0" smtClean="0"/>
              <a:t>เพิ่มการรองรับทั้ง</a:t>
            </a:r>
            <a:r>
              <a:rPr lang="en-US" sz="1800" dirty="0" smtClean="0"/>
              <a:t> local volume/global volume (Need check driver for global volume)</a:t>
            </a:r>
          </a:p>
          <a:p>
            <a:pPr lvl="1"/>
            <a:r>
              <a:rPr lang="th-TH" sz="1800" dirty="0" smtClean="0"/>
              <a:t>เพิ่มการแสดงสถานะของ</a:t>
            </a:r>
            <a:r>
              <a:rPr lang="en-US" sz="1800" dirty="0" smtClean="0"/>
              <a:t> volume (status)</a:t>
            </a:r>
            <a:r>
              <a:rPr lang="th-TH" sz="1800" dirty="0" smtClean="0"/>
              <a:t> ผ่าน </a:t>
            </a:r>
            <a:r>
              <a:rPr lang="en-US" sz="1800" dirty="0" err="1" smtClean="0"/>
              <a:t>api</a:t>
            </a:r>
            <a:r>
              <a:rPr lang="th-TH" sz="1800" dirty="0" smtClean="0"/>
              <a:t> 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Logging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parameter --detail</a:t>
            </a:r>
            <a:r>
              <a:rPr lang="th-TH" sz="1800" dirty="0" smtClean="0"/>
              <a:t> เพื่อระบุ</a:t>
            </a:r>
            <a:r>
              <a:rPr lang="en-US" sz="1800" dirty="0" smtClean="0"/>
              <a:t> time stamp </a:t>
            </a:r>
            <a:r>
              <a:rPr lang="th-TH" sz="1800" dirty="0" smtClean="0"/>
              <a:t>ของ</a:t>
            </a:r>
            <a:r>
              <a:rPr lang="en-US" sz="1800" dirty="0"/>
              <a:t> </a:t>
            </a:r>
            <a:r>
              <a:rPr lang="en-US" sz="1800" dirty="0" smtClean="0"/>
              <a:t>log</a:t>
            </a:r>
            <a:r>
              <a:rPr lang="th-TH" sz="1800" dirty="0"/>
              <a:t> </a:t>
            </a:r>
            <a:r>
              <a:rPr lang="th-TH" sz="1800" dirty="0" smtClean="0"/>
              <a:t>ที่ออกจาก</a:t>
            </a:r>
            <a:r>
              <a:rPr lang="en-US" sz="1800" dirty="0" smtClean="0"/>
              <a:t> container</a:t>
            </a:r>
          </a:p>
          <a:p>
            <a:pPr lvl="1"/>
            <a:r>
              <a:rPr lang="th-TH" sz="1800" dirty="0" smtClean="0"/>
              <a:t>สามารถระบุการส่งล็อกไปยัง</a:t>
            </a:r>
            <a:r>
              <a:rPr lang="en-US" sz="1800" dirty="0" smtClean="0"/>
              <a:t> syslog server</a:t>
            </a:r>
            <a:r>
              <a:rPr lang="th-TH" sz="1800" dirty="0" smtClean="0"/>
              <a:t> ได้</a:t>
            </a:r>
          </a:p>
          <a:p>
            <a:pPr lvl="1"/>
            <a:r>
              <a:rPr lang="th-TH" sz="1800" dirty="0" smtClean="0"/>
              <a:t>เพิ่มการเขียน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daemon log</a:t>
            </a:r>
            <a:r>
              <a:rPr lang="th-TH" sz="1800" dirty="0" smtClean="0"/>
              <a:t> เพื่อบันทึกความผิดพลาดในขณะสร้าง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en-US" sz="1800" dirty="0" smtClean="0"/>
              <a:t>Swarm network build-in overlay</a:t>
            </a:r>
            <a:r>
              <a:rPr lang="th-TH" sz="1800" dirty="0" smtClean="0"/>
              <a:t> โดยอ</a:t>
            </a:r>
            <a:r>
              <a:rPr lang="th-TH" sz="1800" dirty="0" err="1" smtClean="0"/>
              <a:t>ัตโ</a:t>
            </a:r>
            <a:r>
              <a:rPr lang="th-TH" sz="1800" dirty="0" smtClean="0"/>
              <a:t>นม</a:t>
            </a:r>
            <a:r>
              <a:rPr lang="th-TH" sz="1800" dirty="0" err="1" smtClean="0"/>
              <a:t>ัต</a:t>
            </a:r>
            <a:r>
              <a:rPr lang="th-TH" sz="1800" dirty="0" smtClean="0"/>
              <a:t>เพื่อใช้ </a:t>
            </a:r>
            <a:r>
              <a:rPr lang="en-US" sz="1800" dirty="0" smtClean="0"/>
              <a:t>manager</a:t>
            </a:r>
            <a:r>
              <a:rPr lang="th-TH" sz="1800" dirty="0" smtClean="0"/>
              <a:t> ภายใน</a:t>
            </a:r>
            <a:r>
              <a:rPr lang="en-US" sz="1800" dirty="0" smtClean="0"/>
              <a:t> swarm</a:t>
            </a:r>
          </a:p>
          <a:p>
            <a:pPr lvl="1"/>
            <a:r>
              <a:rPr lang="en-US" sz="1800" dirty="0" err="1" smtClean="0"/>
              <a:t>MacVLAN</a:t>
            </a:r>
            <a:r>
              <a:rPr lang="en-US" sz="1800" dirty="0" smtClean="0"/>
              <a:t> driver </a:t>
            </a:r>
            <a:r>
              <a:rPr lang="th-TH" sz="1800" dirty="0" smtClean="0"/>
              <a:t>เป็น</a:t>
            </a:r>
            <a:r>
              <a:rPr lang="en-US" sz="1800" dirty="0" smtClean="0"/>
              <a:t> production feature</a:t>
            </a:r>
          </a:p>
          <a:p>
            <a:pPr lvl="1"/>
            <a:r>
              <a:rPr lang="th-TH" sz="1800" dirty="0" smtClean="0"/>
              <a:t>เพิ่ม </a:t>
            </a:r>
            <a:r>
              <a:rPr lang="en-US" sz="1800" dirty="0" smtClean="0"/>
              <a:t>option --link-local-</a:t>
            </a:r>
            <a:r>
              <a:rPr lang="en-US" sz="1800" dirty="0" err="1" smtClean="0"/>
              <a:t>ip</a:t>
            </a:r>
            <a:r>
              <a:rPr lang="th-TH" sz="1800" dirty="0" smtClean="0"/>
              <a:t> เพื่อให้</a:t>
            </a:r>
            <a:r>
              <a:rPr lang="en-US" sz="1800" dirty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แบบพิเศษให้กับ</a:t>
            </a:r>
            <a:r>
              <a:rPr lang="en-US" sz="1800" dirty="0" smtClean="0"/>
              <a:t> customize switch</a:t>
            </a:r>
            <a:r>
              <a:rPr lang="th-TH" sz="1800" dirty="0" smtClean="0"/>
              <a:t> 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1.12.2 </a:t>
            </a:r>
            <a:r>
              <a:rPr lang="en-US" sz="2400" dirty="0" smtClean="0"/>
              <a:t>(6/10/2016)</a:t>
            </a:r>
            <a:endParaRPr lang="th-TH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Production Date: </a:t>
            </a:r>
            <a:r>
              <a:rPr lang="en-US" sz="2000" dirty="0" smtClean="0"/>
              <a:t>11/10/59 </a:t>
            </a:r>
          </a:p>
          <a:p>
            <a:r>
              <a:rPr lang="en-US" sz="2000" dirty="0" smtClean="0"/>
              <a:t>Major update RPM install for </a:t>
            </a:r>
            <a:r>
              <a:rPr lang="en-US" sz="2000" dirty="0"/>
              <a:t>RHEL, Fedora, CentOS, and Oracle Linux </a:t>
            </a:r>
            <a:r>
              <a:rPr lang="en-US" sz="2000" dirty="0" smtClean="0"/>
              <a:t>7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Contri</a:t>
            </a:r>
            <a:endParaRPr lang="en-US" sz="2000" dirty="0" smtClean="0"/>
          </a:p>
          <a:p>
            <a:pPr lvl="1"/>
            <a:r>
              <a:rPr lang="en-US" sz="1800" dirty="0" smtClean="0"/>
              <a:t>Update for stability to </a:t>
            </a:r>
            <a:r>
              <a:rPr lang="en-US" sz="1800" dirty="0" err="1" smtClean="0"/>
              <a:t>MacOS</a:t>
            </a:r>
            <a:r>
              <a:rPr lang="en-US" sz="1800" dirty="0" smtClean="0"/>
              <a:t> Sierra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Swarm</a:t>
            </a:r>
          </a:p>
          <a:p>
            <a:pPr lvl="1"/>
            <a:r>
              <a:rPr lang="th-TH" sz="1800" dirty="0" smtClean="0"/>
              <a:t>เพิ่มการรองรับ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SwarmKit</a:t>
            </a:r>
            <a:r>
              <a:rPr lang="en-US" sz="1800" dirty="0" smtClean="0"/>
              <a:t> Tool</a:t>
            </a:r>
          </a:p>
          <a:p>
            <a:pPr lvl="1"/>
            <a:endParaRPr lang="th-TH" sz="1800" dirty="0" smtClean="0"/>
          </a:p>
          <a:p>
            <a:r>
              <a:rPr lang="en-US" sz="2000" dirty="0" smtClean="0"/>
              <a:t>Network</a:t>
            </a:r>
          </a:p>
          <a:p>
            <a:pPr lvl="1"/>
            <a:r>
              <a:rPr lang="th-TH" sz="1800" dirty="0" smtClean="0"/>
              <a:t>แก้ไข </a:t>
            </a:r>
            <a:r>
              <a:rPr lang="en-US" sz="1800" dirty="0" smtClean="0"/>
              <a:t>Panic </a:t>
            </a:r>
            <a:r>
              <a:rPr lang="th-TH" sz="1800" dirty="0" smtClean="0"/>
              <a:t>สำหรับ</a:t>
            </a:r>
            <a:r>
              <a:rPr lang="en-US" sz="1800" dirty="0" smtClean="0"/>
              <a:t> armv5</a:t>
            </a:r>
          </a:p>
          <a:p>
            <a:pPr lvl="1"/>
            <a:r>
              <a:rPr lang="th-TH" sz="1800" dirty="0" smtClean="0"/>
              <a:t>แก้ไข</a:t>
            </a:r>
            <a:r>
              <a:rPr lang="en-US" sz="1800" dirty="0" smtClean="0"/>
              <a:t> Unstable Publish Port </a:t>
            </a:r>
            <a:r>
              <a:rPr lang="th-TH" sz="1800" dirty="0" smtClean="0"/>
              <a:t>ใน</a:t>
            </a:r>
            <a:r>
              <a:rPr lang="en-US" sz="1800" dirty="0" smtClean="0"/>
              <a:t> swarm-mode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4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499683"/>
            <a:ext cx="5544616" cy="46150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31" y="3247628"/>
            <a:ext cx="3132909" cy="28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News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74688"/>
            <a:ext cx="6980138" cy="536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" y="1045096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vs Windows vs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 / windows (non-toolbox) / mac</a:t>
            </a:r>
            <a:r>
              <a:rPr lang="th-TH" sz="2000" dirty="0" smtClean="0"/>
              <a:t> </a:t>
            </a:r>
            <a:r>
              <a:rPr lang="en-US" sz="2000" smtClean="0"/>
              <a:t>(non-toolbox) </a:t>
            </a:r>
            <a:r>
              <a:rPr lang="th-TH" sz="2000" smtClean="0"/>
              <a:t>เมื่อ</a:t>
            </a:r>
            <a:r>
              <a:rPr lang="th-TH" sz="2000" dirty="0" smtClean="0"/>
              <a:t>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vs Windows vs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492896"/>
            <a:ext cx="3039831" cy="3860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2" y="2492896"/>
            <a:ext cx="3043516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Docker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4" y="830263"/>
            <a:ext cx="9004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3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Docker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27112"/>
            <a:ext cx="8991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Docker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927100"/>
            <a:ext cx="8026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Image2Docker (Prototype)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1052736"/>
            <a:ext cx="6984776" cy="4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dirty="0"/>
              <a:t>Compare with Ubuntu image</a:t>
            </a: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27687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2108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7809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Download on Google Drive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drive.google.com/open?id=0ByjcBsedtQQicDk4VXI5ejUwNzA</a:t>
            </a:r>
            <a:endParaRPr lang="en-US" dirty="0" smtClean="0"/>
          </a:p>
          <a:p>
            <a:r>
              <a:rPr lang="en-US" dirty="0" smtClean="0"/>
              <a:t>Download on GitHub</a:t>
            </a:r>
          </a:p>
          <a:p>
            <a:pPr lvl="1"/>
            <a:r>
              <a:rPr lang="en-US" dirty="0" smtClean="0">
                <a:hlinkClick r:id="rId4"/>
              </a:rPr>
              <a:t>git@github.com:praparn/dockerworkshop.git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2620872"/>
            <a:ext cx="4464496" cy="32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(upper)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Present by: Praparn L. (eva10409@gmail.com)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57426"/>
            <a:ext cx="4927711" cy="248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151" y="312112"/>
            <a:ext cx="4734297" cy="30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Store.docker.com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720"/>
            <a:ext cx="9144000" cy="378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Store.docker.com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749"/>
            <a:ext cx="9144000" cy="492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908720"/>
          </a:xfrm>
        </p:spPr>
        <p:txBody>
          <a:bodyPr/>
          <a:lstStyle/>
          <a:p>
            <a:r>
              <a:rPr lang="en-US" sz="3600" dirty="0" err="1" smtClean="0"/>
              <a:t>Store.docker.com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617"/>
            <a:ext cx="9144000" cy="506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 smtClean="0"/>
              <a:t>Cloud.docker.com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000"/>
            <a:ext cx="9144000" cy="45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bg1">
                <a:tint val="80000"/>
                <a:satMod val="250000"/>
              </a:schemeClr>
            </a:gs>
            <a:gs pos="76000">
              <a:schemeClr val="bg1">
                <a:tint val="90000"/>
                <a:shade val="90000"/>
                <a:satMod val="200000"/>
              </a:schemeClr>
            </a:gs>
            <a:gs pos="92000">
              <a:schemeClr val="bg1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3265590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ทำการตรวจสอบ</a:t>
            </a:r>
            <a:r>
              <a:rPr lang="en-US" sz="2000" dirty="0" smtClean="0"/>
              <a:t> container offline</a:t>
            </a:r>
            <a:r>
              <a:rPr lang="th-TH" sz="2000" dirty="0" smtClean="0"/>
              <a:t> 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450912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0" y="2060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74921</TotalTime>
  <Words>13509</Words>
  <Application>Microsoft Macintosh PowerPoint</Application>
  <PresentationFormat>On-screen Show (4:3)</PresentationFormat>
  <Paragraphs>3069</Paragraphs>
  <Slides>295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295</vt:i4>
      </vt:variant>
    </vt:vector>
  </HeadingPairs>
  <TitlesOfParts>
    <vt:vector size="306" baseType="lpstr">
      <vt:lpstr>Aharoni</vt:lpstr>
      <vt:lpstr>Arial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Lab Resource</vt:lpstr>
      <vt:lpstr>PowerPoint Presentation</vt:lpstr>
      <vt:lpstr>Docker Principle</vt:lpstr>
      <vt:lpstr>What is docker ?</vt:lpstr>
      <vt:lpstr>Existing Technology</vt:lpstr>
      <vt:lpstr>Existing Technology</vt:lpstr>
      <vt:lpstr>Existing Technology</vt:lpstr>
      <vt:lpstr>Existing Technology</vt:lpstr>
      <vt:lpstr>What is docker ?</vt:lpstr>
      <vt:lpstr>Existing Technology</vt:lpstr>
      <vt:lpstr>Existing Technology</vt:lpstr>
      <vt:lpstr>Existing Technology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(6B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Benefit of docker for DevOps</vt:lpstr>
      <vt:lpstr>Docker vs VMWare</vt:lpstr>
      <vt:lpstr>Docker vs VMWare</vt:lpstr>
      <vt:lpstr>Docker Version</vt:lpstr>
      <vt:lpstr>What’s new in docker 1.11</vt:lpstr>
      <vt:lpstr>What’s new in docker 1.11</vt:lpstr>
      <vt:lpstr>Upgrade to Docker 1.11</vt:lpstr>
      <vt:lpstr>What’s new in docker 1.12</vt:lpstr>
      <vt:lpstr>What’s new in docker 1.12</vt:lpstr>
      <vt:lpstr>What’s new in docker 1.12.2 (6/10/2016)</vt:lpstr>
      <vt:lpstr>Upgrade Older Version 1.9XX</vt:lpstr>
      <vt:lpstr>What’s new</vt:lpstr>
      <vt:lpstr>What’s News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vs MAC OS</vt:lpstr>
      <vt:lpstr>Linux vs Windows vs MAC OS</vt:lpstr>
      <vt:lpstr>Linux Docker Architecture</vt:lpstr>
      <vt:lpstr>Windows Docker Architecture</vt:lpstr>
      <vt:lpstr>Windows Docker Architecture</vt:lpstr>
      <vt:lpstr>Image2Docker (Prototype)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Store.docker.com</vt:lpstr>
      <vt:lpstr>Store.docker.com</vt:lpstr>
      <vt:lpstr>Store.docker.com</vt:lpstr>
      <vt:lpstr>Cloud.docker.com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Workshop 2-4-1: Swarm (1.12)</vt:lpstr>
      <vt:lpstr>Workshop 2-4-1: Swarm (1.12)</vt:lpstr>
      <vt:lpstr>Swarm on 1.12</vt:lpstr>
      <vt:lpstr>Swarm on 1.12</vt:lpstr>
      <vt:lpstr>Swarm on 1.12</vt:lpstr>
      <vt:lpstr>Workshop 2-4-1: Swarm (1.12)</vt:lpstr>
      <vt:lpstr>Swarm: Network</vt:lpstr>
      <vt:lpstr>Workshop 2-4-1: Swarm (1.12)</vt:lpstr>
      <vt:lpstr>Workshop 2-4-1: Swarm (1.12)</vt:lpstr>
      <vt:lpstr>Workshop 2-4-1: Swarm (1.12)</vt:lpstr>
      <vt:lpstr>Swarm: IPVS &amp; Route Mesh</vt:lpstr>
      <vt:lpstr>Swarm: IPVS &amp; Route Mesh</vt:lpstr>
      <vt:lpstr>Swarm on 1.12</vt:lpstr>
      <vt:lpstr>Swarm on 1.12</vt:lpstr>
      <vt:lpstr>Swarm on 1.12</vt:lpstr>
      <vt:lpstr>Swarm on 1.12</vt:lpstr>
      <vt:lpstr>Swarm on 1.12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Shipyard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1289</cp:revision>
  <cp:lastPrinted>2016-04-07T14:17:13Z</cp:lastPrinted>
  <dcterms:created xsi:type="dcterms:W3CDTF">2016-02-05T11:12:44Z</dcterms:created>
  <dcterms:modified xsi:type="dcterms:W3CDTF">2016-10-22T13:51:55Z</dcterms:modified>
</cp:coreProperties>
</file>